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Default Extension="wmf" ContentType="image/x-wmf"/>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Override PartName="/ppt/slides/slide2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2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vml" ContentType="application/vnd.openxmlformats-officedocument.vmlDrawing"/>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89"/>
  </p:notesMasterIdLst>
  <p:sldIdLst>
    <p:sldId id="551"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553"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5" r:id="rId40"/>
    <p:sldId id="296" r:id="rId41"/>
    <p:sldId id="297" r:id="rId42"/>
    <p:sldId id="298" r:id="rId43"/>
    <p:sldId id="299" r:id="rId44"/>
    <p:sldId id="300" r:id="rId45"/>
    <p:sldId id="301" r:id="rId46"/>
    <p:sldId id="302"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5" r:id="rId85"/>
    <p:sldId id="346" r:id="rId86"/>
    <p:sldId id="347" r:id="rId87"/>
    <p:sldId id="348" r:id="rId88"/>
    <p:sldId id="349" r:id="rId89"/>
    <p:sldId id="350" r:id="rId90"/>
    <p:sldId id="352" r:id="rId91"/>
    <p:sldId id="353"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555" r:id="rId108"/>
    <p:sldId id="369" r:id="rId109"/>
    <p:sldId id="370" r:id="rId110"/>
    <p:sldId id="371" r:id="rId111"/>
    <p:sldId id="372" r:id="rId112"/>
    <p:sldId id="373" r:id="rId113"/>
    <p:sldId id="374" r:id="rId114"/>
    <p:sldId id="375" r:id="rId115"/>
    <p:sldId id="376" r:id="rId116"/>
    <p:sldId id="377" r:id="rId117"/>
    <p:sldId id="378" r:id="rId118"/>
    <p:sldId id="379" r:id="rId119"/>
    <p:sldId id="380" r:id="rId120"/>
    <p:sldId id="381" r:id="rId121"/>
    <p:sldId id="382" r:id="rId122"/>
    <p:sldId id="383" r:id="rId123"/>
    <p:sldId id="384" r:id="rId124"/>
    <p:sldId id="385" r:id="rId125"/>
    <p:sldId id="386" r:id="rId126"/>
    <p:sldId id="387" r:id="rId127"/>
    <p:sldId id="388" r:id="rId128"/>
    <p:sldId id="389" r:id="rId129"/>
    <p:sldId id="390" r:id="rId130"/>
    <p:sldId id="391" r:id="rId131"/>
    <p:sldId id="392" r:id="rId132"/>
    <p:sldId id="393" r:id="rId133"/>
    <p:sldId id="395" r:id="rId134"/>
    <p:sldId id="396" r:id="rId135"/>
    <p:sldId id="397" r:id="rId136"/>
    <p:sldId id="398" r:id="rId137"/>
    <p:sldId id="400" r:id="rId138"/>
    <p:sldId id="401" r:id="rId139"/>
    <p:sldId id="402"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 id="423" r:id="rId161"/>
    <p:sldId id="424" r:id="rId162"/>
    <p:sldId id="425" r:id="rId163"/>
    <p:sldId id="426" r:id="rId164"/>
    <p:sldId id="427" r:id="rId165"/>
    <p:sldId id="428" r:id="rId166"/>
    <p:sldId id="429" r:id="rId167"/>
    <p:sldId id="430" r:id="rId168"/>
    <p:sldId id="431" r:id="rId169"/>
    <p:sldId id="432" r:id="rId170"/>
    <p:sldId id="433" r:id="rId171"/>
    <p:sldId id="434" r:id="rId172"/>
    <p:sldId id="435" r:id="rId173"/>
    <p:sldId id="436" r:id="rId174"/>
    <p:sldId id="437" r:id="rId175"/>
    <p:sldId id="438" r:id="rId176"/>
    <p:sldId id="439" r:id="rId177"/>
    <p:sldId id="440" r:id="rId178"/>
    <p:sldId id="441" r:id="rId179"/>
    <p:sldId id="442" r:id="rId180"/>
    <p:sldId id="443" r:id="rId181"/>
    <p:sldId id="444" r:id="rId182"/>
    <p:sldId id="445" r:id="rId183"/>
    <p:sldId id="446" r:id="rId184"/>
    <p:sldId id="447" r:id="rId185"/>
    <p:sldId id="448" r:id="rId186"/>
    <p:sldId id="449" r:id="rId187"/>
    <p:sldId id="450" r:id="rId188"/>
    <p:sldId id="451" r:id="rId189"/>
    <p:sldId id="452" r:id="rId190"/>
    <p:sldId id="453" r:id="rId191"/>
    <p:sldId id="454" r:id="rId192"/>
    <p:sldId id="455" r:id="rId193"/>
    <p:sldId id="456" r:id="rId194"/>
    <p:sldId id="457" r:id="rId195"/>
    <p:sldId id="458" r:id="rId196"/>
    <p:sldId id="459" r:id="rId197"/>
    <p:sldId id="460" r:id="rId198"/>
    <p:sldId id="461" r:id="rId199"/>
    <p:sldId id="462" r:id="rId200"/>
    <p:sldId id="463" r:id="rId201"/>
    <p:sldId id="464" r:id="rId202"/>
    <p:sldId id="465" r:id="rId203"/>
    <p:sldId id="466" r:id="rId204"/>
    <p:sldId id="467" r:id="rId205"/>
    <p:sldId id="468" r:id="rId206"/>
    <p:sldId id="469" r:id="rId207"/>
    <p:sldId id="470" r:id="rId208"/>
    <p:sldId id="471" r:id="rId209"/>
    <p:sldId id="472" r:id="rId210"/>
    <p:sldId id="473" r:id="rId211"/>
    <p:sldId id="474" r:id="rId212"/>
    <p:sldId id="475" r:id="rId213"/>
    <p:sldId id="476" r:id="rId214"/>
    <p:sldId id="477" r:id="rId215"/>
    <p:sldId id="478" r:id="rId216"/>
    <p:sldId id="479" r:id="rId217"/>
    <p:sldId id="480" r:id="rId218"/>
    <p:sldId id="481" r:id="rId219"/>
    <p:sldId id="482" r:id="rId220"/>
    <p:sldId id="483" r:id="rId221"/>
    <p:sldId id="484" r:id="rId222"/>
    <p:sldId id="485" r:id="rId223"/>
    <p:sldId id="486" r:id="rId224"/>
    <p:sldId id="487" r:id="rId225"/>
    <p:sldId id="488" r:id="rId226"/>
    <p:sldId id="489" r:id="rId227"/>
    <p:sldId id="490" r:id="rId228"/>
    <p:sldId id="491" r:id="rId229"/>
    <p:sldId id="492" r:id="rId230"/>
    <p:sldId id="493" r:id="rId231"/>
    <p:sldId id="494" r:id="rId232"/>
    <p:sldId id="495" r:id="rId233"/>
    <p:sldId id="496" r:id="rId234"/>
    <p:sldId id="497" r:id="rId235"/>
    <p:sldId id="498" r:id="rId236"/>
    <p:sldId id="499" r:id="rId237"/>
    <p:sldId id="500" r:id="rId238"/>
    <p:sldId id="501" r:id="rId239"/>
    <p:sldId id="502" r:id="rId240"/>
    <p:sldId id="503" r:id="rId241"/>
    <p:sldId id="504" r:id="rId242"/>
    <p:sldId id="505" r:id="rId243"/>
    <p:sldId id="506" r:id="rId244"/>
    <p:sldId id="507" r:id="rId245"/>
    <p:sldId id="508" r:id="rId246"/>
    <p:sldId id="509" r:id="rId247"/>
    <p:sldId id="510" r:id="rId248"/>
    <p:sldId id="511" r:id="rId249"/>
    <p:sldId id="512" r:id="rId250"/>
    <p:sldId id="513" r:id="rId251"/>
    <p:sldId id="514" r:id="rId252"/>
    <p:sldId id="515" r:id="rId253"/>
    <p:sldId id="516" r:id="rId254"/>
    <p:sldId id="517" r:id="rId255"/>
    <p:sldId id="554" r:id="rId256"/>
    <p:sldId id="519" r:id="rId257"/>
    <p:sldId id="520" r:id="rId258"/>
    <p:sldId id="521" r:id="rId259"/>
    <p:sldId id="522" r:id="rId260"/>
    <p:sldId id="523" r:id="rId261"/>
    <p:sldId id="524" r:id="rId262"/>
    <p:sldId id="525" r:id="rId263"/>
    <p:sldId id="526" r:id="rId264"/>
    <p:sldId id="527" r:id="rId265"/>
    <p:sldId id="528" r:id="rId266"/>
    <p:sldId id="529" r:id="rId267"/>
    <p:sldId id="530" r:id="rId268"/>
    <p:sldId id="531" r:id="rId269"/>
    <p:sldId id="532" r:id="rId270"/>
    <p:sldId id="533" r:id="rId271"/>
    <p:sldId id="534" r:id="rId272"/>
    <p:sldId id="535" r:id="rId273"/>
    <p:sldId id="536" r:id="rId274"/>
    <p:sldId id="537" r:id="rId275"/>
    <p:sldId id="538" r:id="rId276"/>
    <p:sldId id="539" r:id="rId277"/>
    <p:sldId id="540" r:id="rId278"/>
    <p:sldId id="541" r:id="rId279"/>
    <p:sldId id="542" r:id="rId280"/>
    <p:sldId id="543" r:id="rId281"/>
    <p:sldId id="544" r:id="rId282"/>
    <p:sldId id="545" r:id="rId283"/>
    <p:sldId id="546" r:id="rId284"/>
    <p:sldId id="547" r:id="rId285"/>
    <p:sldId id="548" r:id="rId286"/>
    <p:sldId id="549" r:id="rId287"/>
    <p:sldId id="550" r:id="rId288"/>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37" d="100"/>
          <a:sy n="37" d="100"/>
        </p:scale>
        <p:origin x="-78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92"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5.wmf"/><Relationship Id="rId1" Type="http://schemas.openxmlformats.org/officeDocument/2006/relationships/image" Target="../media/image23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38.wmf"/><Relationship Id="rId1" Type="http://schemas.openxmlformats.org/officeDocument/2006/relationships/image" Target="../media/image237.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40.wmf"/><Relationship Id="rId1" Type="http://schemas.openxmlformats.org/officeDocument/2006/relationships/image" Target="../media/image239.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43.wmf"/><Relationship Id="rId1" Type="http://schemas.openxmlformats.org/officeDocument/2006/relationships/image" Target="../media/image24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A713283-B6F2-48D7-9EB1-00B1190A8611}" type="datetimeFigureOut">
              <a:rPr lang="fa-IR" smtClean="0"/>
              <a:pPr/>
              <a:t>1439/09/13</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494742E8-C7EA-4D2C-88B6-892B3776A38E}" type="slidenum">
              <a:rPr lang="fa-IR" smtClean="0"/>
              <a:pPr/>
              <a:t>‹#›</a:t>
            </a:fld>
            <a:endParaRPr lang="fa-IR"/>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a:lstStyle/>
          <a:p>
            <a:pPr eaLnBrk="1" hangingPunct="1">
              <a:spcBef>
                <a:spcPct val="0"/>
              </a:spcBef>
            </a:pPr>
            <a:endParaRPr lang="fa-IR"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E58D16-514B-49BF-8754-D9045CC23516}" type="slidenum">
              <a:rPr lang="fa-IR" smtClean="0"/>
              <a:pPr/>
              <a:t>45</a:t>
            </a:fld>
            <a:endParaRPr lang="fa-I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89A7BF2F-3BE7-4719-8C6E-66E6A35C6BDF}" type="datetimeFigureOut">
              <a:rPr lang="fa-IR" smtClean="0"/>
              <a:pPr/>
              <a:t>1439/09/13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A57CAA6-BAC5-4E63-A445-18244862CCFC}" type="slidenum">
              <a:rPr lang="fa-IR" smtClean="0"/>
              <a:pPr/>
              <a:t>‹#›</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9A7BF2F-3BE7-4719-8C6E-66E6A35C6BDF}" type="datetimeFigureOut">
              <a:rPr lang="fa-IR" smtClean="0"/>
              <a:pPr/>
              <a:t>1439/09/13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A57CAA6-BAC5-4E63-A445-18244862CCFC}"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9A7BF2F-3BE7-4719-8C6E-66E6A35C6BDF}" type="datetimeFigureOut">
              <a:rPr lang="fa-IR" smtClean="0"/>
              <a:pPr/>
              <a:t>1439/09/13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A57CAA6-BAC5-4E63-A445-18244862CCFC}"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89A7BF2F-3BE7-4719-8C6E-66E6A35C6BDF}" type="datetimeFigureOut">
              <a:rPr lang="fa-IR" smtClean="0"/>
              <a:pPr/>
              <a:t>1439/09/13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A57CAA6-BAC5-4E63-A445-18244862CCFC}"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A7BF2F-3BE7-4719-8C6E-66E6A35C6BDF}" type="datetimeFigureOut">
              <a:rPr lang="fa-IR" smtClean="0"/>
              <a:pPr/>
              <a:t>1439/09/13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3A57CAA6-BAC5-4E63-A445-18244862CCFC}" type="slidenum">
              <a:rPr lang="fa-IR" smtClean="0"/>
              <a:pPr/>
              <a:t>‹#›</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89A7BF2F-3BE7-4719-8C6E-66E6A35C6BDF}" type="datetimeFigureOut">
              <a:rPr lang="fa-IR" smtClean="0"/>
              <a:pPr/>
              <a:t>1439/09/13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A57CAA6-BAC5-4E63-A445-18244862CCFC}"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9A7BF2F-3BE7-4719-8C6E-66E6A35C6BDF}" type="datetimeFigureOut">
              <a:rPr lang="fa-IR" smtClean="0"/>
              <a:pPr/>
              <a:t>1439/09/13</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3A57CAA6-BAC5-4E63-A445-18244862CCFC}"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89A7BF2F-3BE7-4719-8C6E-66E6A35C6BDF}" type="datetimeFigureOut">
              <a:rPr lang="fa-IR" smtClean="0"/>
              <a:pPr/>
              <a:t>1439/09/13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3A57CAA6-BAC5-4E63-A445-18244862CCFC}"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A7BF2F-3BE7-4719-8C6E-66E6A35C6BDF}" type="datetimeFigureOut">
              <a:rPr lang="fa-IR" smtClean="0"/>
              <a:pPr/>
              <a:t>1439/09/13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3A57CAA6-BAC5-4E63-A445-18244862CCFC}"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A7BF2F-3BE7-4719-8C6E-66E6A35C6BDF}" type="datetimeFigureOut">
              <a:rPr lang="fa-IR" smtClean="0"/>
              <a:pPr/>
              <a:t>1439/09/13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A57CAA6-BAC5-4E63-A445-18244862CCFC}"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A7BF2F-3BE7-4719-8C6E-66E6A35C6BDF}" type="datetimeFigureOut">
              <a:rPr lang="fa-IR" smtClean="0"/>
              <a:pPr/>
              <a:t>1439/09/13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3A57CAA6-BAC5-4E63-A445-18244862CCFC}" type="slidenum">
              <a:rPr lang="fa-IR" smtClean="0"/>
              <a:pPr/>
              <a:t>‹#›</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9A7BF2F-3BE7-4719-8C6E-66E6A35C6BDF}" type="datetimeFigureOut">
              <a:rPr lang="fa-IR" smtClean="0"/>
              <a:pPr/>
              <a:t>1439/09/13</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A57CAA6-BAC5-4E63-A445-18244862CCFC}" type="slidenum">
              <a:rPr lang="fa-IR" smtClean="0"/>
              <a:pPr/>
              <a:t>‹#›</a:t>
            </a:fld>
            <a:endParaRPr lang="fa-I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http://www.iranfluidpower.com/IMAGE/msb-04a.gif" TargetMode="External"/></Relationships>
</file>

<file path=ppt/slides/_rels/slide11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wmf"/></Relationships>
</file>

<file path=ppt/slides/_rels/slide12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wmf"/><Relationship Id="rId1" Type="http://schemas.openxmlformats.org/officeDocument/2006/relationships/slideLayout" Target="../slideLayouts/slideLayout1.xml"/><Relationship Id="rId4" Type="http://schemas.openxmlformats.org/officeDocument/2006/relationships/image" Target="../media/image120.wmf"/></Relationships>
</file>

<file path=ppt/slides/_rels/slide1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17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w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image" Target="../media/image174.wmf"/><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2.wmf"/><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2.wmf"/><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xml"/><Relationship Id="rId4" Type="http://schemas.openxmlformats.org/officeDocument/2006/relationships/image" Target="http://www.iranfluidpower.com/IMAGE/flow%202.gif" TargetMode="External"/></Relationships>
</file>

<file path=ppt/slides/_rels/slide233.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207.png"/><Relationship Id="rId1" Type="http://schemas.openxmlformats.org/officeDocument/2006/relationships/slideLayout" Target="../slideLayouts/slideLayout7.xml"/><Relationship Id="rId5" Type="http://schemas.openxmlformats.org/officeDocument/2006/relationships/image" Target="../media/image209.png"/><Relationship Id="rId4" Type="http://schemas.openxmlformats.org/officeDocument/2006/relationships/image" Target="../media/image208.png"/></Relationships>
</file>

<file path=ppt/slides/_rels/slide25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xml"/><Relationship Id="rId5" Type="http://schemas.openxmlformats.org/officeDocument/2006/relationships/image" Target="../media/image213.png"/><Relationship Id="rId4" Type="http://schemas.openxmlformats.org/officeDocument/2006/relationships/image" Target="../media/image212.png"/></Relationships>
</file>

<file path=ppt/slides/_rels/slide25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1.xml"/><Relationship Id="rId4" Type="http://schemas.openxmlformats.org/officeDocument/2006/relationships/image" Target="../media/image217.png"/></Relationships>
</file>

<file path=ppt/slides/_rels/slide25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1.xml"/><Relationship Id="rId4" Type="http://schemas.openxmlformats.org/officeDocument/2006/relationships/image" Target="../media/image221.png"/></Relationships>
</file>

<file path=ppt/slides/_rels/slide25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24.wmf"/><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26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xml"/><Relationship Id="rId4" Type="http://schemas.openxmlformats.org/officeDocument/2006/relationships/image" Target="../media/image227.png"/></Relationships>
</file>

<file path=ppt/slides/_rels/slide26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28.wmf"/><Relationship Id="rId1" Type="http://schemas.openxmlformats.org/officeDocument/2006/relationships/slideLayout" Target="../slideLayouts/slideLayout1.xml"/><Relationship Id="rId4" Type="http://schemas.openxmlformats.org/officeDocument/2006/relationships/image" Target="../media/image122.png"/></Relationships>
</file>

<file path=ppt/slides/_rels/slide26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6.bin"/><Relationship Id="rId4" Type="http://schemas.openxmlformats.org/officeDocument/2006/relationships/oleObject" Target="../embeddings/oleObject5.bin"/></Relationships>
</file>

<file path=ppt/slides/_rels/slide267.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6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26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oleObject" Target="../embeddings/oleObject12.bin"/><Relationship Id="rId4" Type="http://schemas.openxmlformats.org/officeDocument/2006/relationships/oleObject" Target="../embeddings/oleObject11.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9.vml"/></Relationships>
</file>

<file path=ppt/slides/_rels/slide27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10.vml"/></Relationships>
</file>

<file path=ppt/slides/_rels/slide27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11.v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7.png"/></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70.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7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endParaRPr lang="fa-IR" smtClean="0"/>
          </a:p>
        </p:txBody>
      </p:sp>
      <p:pic>
        <p:nvPicPr>
          <p:cNvPr id="2051" name="Content Placeholder 2" descr="F:\image\besm\RAHI1.JPG"/>
          <p:cNvPicPr>
            <a:picLocks noGrp="1" noChangeAspect="1" noChangeArrowheads="1"/>
          </p:cNvPicPr>
          <p:nvPr>
            <p:ph idx="1"/>
          </p:nvPr>
        </p:nvPicPr>
        <p:blipFill>
          <a:blip r:embed="rId2" cstate="print"/>
          <a:srcRec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l="16406" t="19792" r="16406" b="13542"/>
          <a:stretch>
            <a:fillRect/>
          </a:stretch>
        </p:blipFill>
        <p:spPr bwMode="auto">
          <a:xfrm>
            <a:off x="677863" y="365125"/>
            <a:ext cx="8008937" cy="595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ChangeArrowheads="1"/>
          </p:cNvSpPr>
          <p:nvPr/>
        </p:nvSpPr>
        <p:spPr bwMode="auto">
          <a:xfrm>
            <a:off x="0" y="609600"/>
            <a:ext cx="8991600" cy="6124575"/>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در انتخاب پمپهاي با جابجايي ثابت موارد ذيل بايد در نظر گرفته شود:</a:t>
            </a:r>
            <a:endParaRPr lang="en-US" sz="2800" b="1">
              <a:solidFill>
                <a:srgbClr val="FFC000"/>
              </a:solidFill>
              <a:cs typeface="B Zar" pitchFamily="2" charset="-78"/>
            </a:endParaRPr>
          </a:p>
          <a:p>
            <a:pPr algn="r" rtl="1"/>
            <a:endParaRPr lang="en-US" sz="2800">
              <a:cs typeface="B Zar" pitchFamily="2" charset="-78"/>
            </a:endParaRPr>
          </a:p>
          <a:p>
            <a:pPr algn="r" rtl="1"/>
            <a:r>
              <a:rPr lang="ar-SA" sz="2800" b="1">
                <a:cs typeface="B Zar" pitchFamily="2" charset="-78"/>
              </a:rPr>
              <a:t>1- </a:t>
            </a:r>
            <a:r>
              <a:rPr lang="ar-SA" sz="2800">
                <a:cs typeface="B Zar" pitchFamily="2" charset="-78"/>
              </a:rPr>
              <a:t>قطر دهانه هاي پمپ</a:t>
            </a:r>
            <a:endParaRPr lang="en-US" sz="2800">
              <a:cs typeface="B Zar" pitchFamily="2" charset="-78"/>
            </a:endParaRPr>
          </a:p>
          <a:p>
            <a:pPr algn="r" rtl="1"/>
            <a:r>
              <a:rPr lang="ar-SA" sz="2800">
                <a:cs typeface="B Zar" pitchFamily="2" charset="-78"/>
              </a:rPr>
              <a:t>قطر دهانه ورودي براي اتصال به خط مكش و دهانه خروجي براي اتصال به خط فشار، بايد مشخص گردد. اين مشخصه تحت عنوان </a:t>
            </a:r>
            <a:r>
              <a:rPr lang="en-US" sz="2800">
                <a:cs typeface="B Zar" pitchFamily="2" charset="-78"/>
              </a:rPr>
              <a:t>Pipe Connection</a:t>
            </a:r>
            <a:r>
              <a:rPr lang="ar-SA" sz="2800">
                <a:cs typeface="B Zar" pitchFamily="2" charset="-78"/>
              </a:rPr>
              <a:t> ارائه ميگردد و براي مثال اعداد  </a:t>
            </a:r>
            <a:r>
              <a:rPr lang="en-US" sz="2800">
                <a:cs typeface="B Zar" pitchFamily="2" charset="-78"/>
              </a:rPr>
              <a:t>2,11/2,11/4,1,3/4,1/2</a:t>
            </a:r>
            <a:r>
              <a:rPr lang="ar-SA" sz="2800">
                <a:cs typeface="B Zar" pitchFamily="2" charset="-78"/>
              </a:rPr>
              <a:t>  اينچ ميتواند باشد.</a:t>
            </a:r>
            <a:endParaRPr lang="en-US" sz="2800">
              <a:cs typeface="B Zar" pitchFamily="2" charset="-78"/>
            </a:endParaRPr>
          </a:p>
          <a:p>
            <a:pPr algn="r" rtl="1"/>
            <a:endParaRPr lang="en-US" sz="2800">
              <a:cs typeface="B Zar" pitchFamily="2" charset="-78"/>
            </a:endParaRPr>
          </a:p>
          <a:p>
            <a:pPr algn="r" rtl="1"/>
            <a:r>
              <a:rPr lang="ar-SA" sz="2800">
                <a:cs typeface="B Zar" pitchFamily="2" charset="-78"/>
              </a:rPr>
              <a:t>2- فشار كاري در خروجي پمپ</a:t>
            </a:r>
            <a:endParaRPr lang="en-US" sz="2800">
              <a:cs typeface="B Zar" pitchFamily="2" charset="-78"/>
            </a:endParaRPr>
          </a:p>
          <a:p>
            <a:pPr algn="r" rtl="1"/>
            <a:r>
              <a:rPr lang="ar-SA" sz="2800">
                <a:cs typeface="B Zar" pitchFamily="2" charset="-78"/>
              </a:rPr>
              <a:t>اين مشخصه تحت عنوان </a:t>
            </a:r>
            <a:r>
              <a:rPr lang="en-US" sz="2800">
                <a:cs typeface="B Zar" pitchFamily="2" charset="-78"/>
              </a:rPr>
              <a:t>Operating Pressure-Outlet</a:t>
            </a:r>
            <a:r>
              <a:rPr lang="ar-SA" sz="2800">
                <a:cs typeface="B Zar" pitchFamily="2" charset="-78"/>
              </a:rPr>
              <a:t> و با واحد </a:t>
            </a:r>
            <a:r>
              <a:rPr lang="en-US" sz="2800">
                <a:cs typeface="B Zar" pitchFamily="2" charset="-78"/>
              </a:rPr>
              <a:t>bar</a:t>
            </a:r>
            <a:r>
              <a:rPr lang="ar-SA" sz="2800">
                <a:cs typeface="B Zar" pitchFamily="2" charset="-78"/>
              </a:rPr>
              <a:t> ارائه ميشود و نشانگر ماكزيمم فشاري است كه پمپ قادر به ايجاد آن ميباشد. البته لازم به يادآوري است كه پمپها ايجاد جريان ميكنند و قرار گرفتن يك مانع در برابر اين جريان، باعث ايجاد فشار ميگردد. فشار كاري معمول براي پمپ هاي دنده أي به صورت </a:t>
            </a:r>
            <a:r>
              <a:rPr lang="en-US" sz="2800">
                <a:cs typeface="B Zar" pitchFamily="2" charset="-78"/>
              </a:rPr>
              <a:t>250,225,200,175,150,100,50,10</a:t>
            </a:r>
            <a:r>
              <a:rPr lang="ar-SA" sz="2800">
                <a:cs typeface="B Zar" pitchFamily="2" charset="-78"/>
              </a:rPr>
              <a:t> بار ميباشد.</a:t>
            </a:r>
            <a:endParaRPr lang="en-US" sz="2800">
              <a:cs typeface="B Zar" pitchFamily="2" charset="-78"/>
            </a:endParaRPr>
          </a:p>
          <a:p>
            <a:pPr algn="r" rtl="1"/>
            <a:endParaRPr lang="en-US" sz="2800">
              <a:cs typeface="B Zar" pitchFamily="2" charset="-78"/>
            </a:endParaRPr>
          </a:p>
        </p:txBody>
      </p:sp>
      <p:sp>
        <p:nvSpPr>
          <p:cNvPr id="119811"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p:cNvSpPr>
            <a:spLocks noChangeArrowheads="1"/>
          </p:cNvSpPr>
          <p:nvPr/>
        </p:nvSpPr>
        <p:spPr bwMode="auto">
          <a:xfrm>
            <a:off x="0" y="609600"/>
            <a:ext cx="8991600" cy="4400550"/>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در انتخاب پمپهاي با جابجايي ثابت موارد ذيل بايد در نظر گرفته شود:</a:t>
            </a:r>
            <a:endParaRPr lang="en-US" sz="2800" b="1">
              <a:solidFill>
                <a:srgbClr val="FFC000"/>
              </a:solidFill>
              <a:cs typeface="B Zar" pitchFamily="2" charset="-78"/>
            </a:endParaRPr>
          </a:p>
          <a:p>
            <a:pPr algn="r" rtl="1"/>
            <a:endParaRPr lang="en-US" sz="2800" b="1">
              <a:solidFill>
                <a:srgbClr val="FFC000"/>
              </a:solidFill>
              <a:cs typeface="B Zar" pitchFamily="2" charset="-78"/>
            </a:endParaRPr>
          </a:p>
          <a:p>
            <a:pPr algn="r" rtl="1"/>
            <a:r>
              <a:rPr lang="ar-SA" sz="2800">
                <a:cs typeface="B Zar" pitchFamily="2" charset="-78"/>
              </a:rPr>
              <a:t>3- فشار كاري در ورودي پمپ</a:t>
            </a:r>
            <a:endParaRPr lang="en-US" sz="2800">
              <a:cs typeface="B Zar" pitchFamily="2" charset="-78"/>
            </a:endParaRPr>
          </a:p>
          <a:p>
            <a:pPr algn="r" rtl="1"/>
            <a:r>
              <a:rPr lang="ar-SA" sz="2800">
                <a:cs typeface="B Zar" pitchFamily="2" charset="-78"/>
              </a:rPr>
              <a:t>اين مشخصه تحت عنوان </a:t>
            </a:r>
            <a:r>
              <a:rPr lang="en-US" sz="2800">
                <a:cs typeface="B Zar" pitchFamily="2" charset="-78"/>
              </a:rPr>
              <a:t>Operating Pressure-Inlet</a:t>
            </a:r>
            <a:r>
              <a:rPr lang="ar-SA" sz="2800">
                <a:cs typeface="B Zar" pitchFamily="2" charset="-78"/>
              </a:rPr>
              <a:t> و با واحد</a:t>
            </a:r>
            <a:r>
              <a:rPr lang="en-US" sz="2800">
                <a:cs typeface="B Zar" pitchFamily="2" charset="-78"/>
              </a:rPr>
              <a:t>bar</a:t>
            </a:r>
            <a:r>
              <a:rPr lang="ar-SA" sz="2800">
                <a:cs typeface="B Zar" pitchFamily="2" charset="-78"/>
              </a:rPr>
              <a:t> ارائه ميشود و نشانگر محدوده قابل قبول براي اعمال فشار در ورودي پمپ ميباشد. ورودي پمپ را به خط مكش وصل مينمايند كه توسط آن روغن از منبع به سمت پمپ مكيده ميشود. در حقيقت مكش فقط يك كلمه است كه براي نشان دادن سمت روغن گيري پمپ بكار ميرود. اصولا مايعات قابل كشيده شدن نيستند بلكه فقط با نيروي فشار خارجي هل داده ميشوند. </a:t>
            </a:r>
            <a:endParaRPr lang="en-US" sz="2800">
              <a:cs typeface="B Zar" pitchFamily="2" charset="-78"/>
            </a:endParaRPr>
          </a:p>
          <a:p>
            <a:pPr algn="r" rtl="1"/>
            <a:endParaRPr lang="en-US" sz="2800">
              <a:cs typeface="B Zar" pitchFamily="2" charset="-78"/>
            </a:endParaRPr>
          </a:p>
        </p:txBody>
      </p:sp>
      <p:sp>
        <p:nvSpPr>
          <p:cNvPr id="120835"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4"/>
          <p:cNvSpPr>
            <a:spLocks noChangeArrowheads="1"/>
          </p:cNvSpPr>
          <p:nvPr/>
        </p:nvSpPr>
        <p:spPr bwMode="auto">
          <a:xfrm>
            <a:off x="0" y="609600"/>
            <a:ext cx="8991600" cy="3540125"/>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در انتخاب پمپهاي با جابجايي ثابت موارد ذيل بايد در نظر گرفته شود:</a:t>
            </a:r>
            <a:endParaRPr lang="en-US" sz="2800" b="1">
              <a:solidFill>
                <a:srgbClr val="FFC000"/>
              </a:solidFill>
              <a:cs typeface="B Zar" pitchFamily="2" charset="-78"/>
            </a:endParaRPr>
          </a:p>
          <a:p>
            <a:pPr algn="r" rtl="1"/>
            <a:endParaRPr lang="en-US" sz="2800" b="1">
              <a:solidFill>
                <a:srgbClr val="FFC000"/>
              </a:solidFill>
              <a:cs typeface="B Zar" pitchFamily="2" charset="-78"/>
            </a:endParaRPr>
          </a:p>
          <a:p>
            <a:pPr algn="r" rtl="1"/>
            <a:r>
              <a:rPr lang="ar-SA" sz="2800">
                <a:cs typeface="B Zar" pitchFamily="2" charset="-78"/>
              </a:rPr>
              <a:t>4- سرعت دوران پمپ</a:t>
            </a:r>
            <a:endParaRPr lang="en-US" sz="2800">
              <a:cs typeface="B Zar" pitchFamily="2" charset="-78"/>
            </a:endParaRPr>
          </a:p>
          <a:p>
            <a:pPr algn="r" rtl="1"/>
            <a:r>
              <a:rPr lang="ar-SA" sz="2800">
                <a:cs typeface="B Zar" pitchFamily="2" charset="-78"/>
              </a:rPr>
              <a:t>ميزان دبي حجمي روغن كه توسط پمپ ايجاد ميگردد، تابع سرعت دوران آن ميباشد. اين سرعت براي پمپها ي مختلف عددي متغير است. براي مثال بعضي پمپها را ميتوان با دوري بين </a:t>
            </a:r>
            <a:r>
              <a:rPr lang="en-US" sz="2800" i="1">
                <a:cs typeface="B Zar" pitchFamily="2" charset="-78"/>
              </a:rPr>
              <a:t>500rpm</a:t>
            </a:r>
            <a:r>
              <a:rPr lang="ar-SA" sz="2800">
                <a:cs typeface="B Zar" pitchFamily="2" charset="-78"/>
              </a:rPr>
              <a:t> و </a:t>
            </a:r>
            <a:r>
              <a:rPr lang="en-US" sz="2800" i="1">
                <a:cs typeface="B Zar" pitchFamily="2" charset="-78"/>
              </a:rPr>
              <a:t>5000rpm</a:t>
            </a:r>
            <a:r>
              <a:rPr lang="ar-SA" sz="2800">
                <a:cs typeface="B Zar" pitchFamily="2" charset="-78"/>
              </a:rPr>
              <a:t>  به دوران واداشت. با اينحال معمولا" مشخصات اصلي پمپها را در دور بخصوصي (</a:t>
            </a:r>
            <a:r>
              <a:rPr lang="en-US" sz="2800" i="1">
                <a:cs typeface="B Zar" pitchFamily="2" charset="-78"/>
              </a:rPr>
              <a:t>1450rpm</a:t>
            </a:r>
            <a:r>
              <a:rPr lang="ar-SA" sz="2800">
                <a:cs typeface="B Zar" pitchFamily="2" charset="-78"/>
              </a:rPr>
              <a:t>) ارائه ميكنند.</a:t>
            </a:r>
            <a:endParaRPr lang="en-US" sz="2800">
              <a:cs typeface="B Zar" pitchFamily="2" charset="-78"/>
            </a:endParaRPr>
          </a:p>
          <a:p>
            <a:pPr algn="r" rtl="1"/>
            <a:endParaRPr lang="en-US" sz="2800">
              <a:cs typeface="B Zar" pitchFamily="2" charset="-78"/>
            </a:endParaRPr>
          </a:p>
        </p:txBody>
      </p:sp>
      <p:sp>
        <p:nvSpPr>
          <p:cNvPr id="121859"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4"/>
          <p:cNvSpPr>
            <a:spLocks noChangeArrowheads="1"/>
          </p:cNvSpPr>
          <p:nvPr/>
        </p:nvSpPr>
        <p:spPr bwMode="auto">
          <a:xfrm>
            <a:off x="0" y="609600"/>
            <a:ext cx="8991600" cy="4400550"/>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در انتخاب پمپهاي با جابجايي ثابت موارد ذيل بايد در نظر گرفته شود:</a:t>
            </a:r>
            <a:endParaRPr lang="en-US" sz="2800" b="1">
              <a:solidFill>
                <a:srgbClr val="FFC000"/>
              </a:solidFill>
              <a:cs typeface="B Zar" pitchFamily="2" charset="-78"/>
            </a:endParaRPr>
          </a:p>
          <a:p>
            <a:pPr algn="r" rtl="1"/>
            <a:endParaRPr lang="en-US" sz="2800" b="1">
              <a:solidFill>
                <a:srgbClr val="FFC000"/>
              </a:solidFill>
              <a:cs typeface="B Zar" pitchFamily="2" charset="-78"/>
            </a:endParaRPr>
          </a:p>
          <a:p>
            <a:pPr algn="r" rtl="1"/>
            <a:r>
              <a:rPr lang="ar-SA" sz="2800">
                <a:cs typeface="B Zar" pitchFamily="2" charset="-78"/>
              </a:rPr>
              <a:t>5- حجم جابجايي روغن</a:t>
            </a:r>
            <a:endParaRPr lang="en-US" sz="2800">
              <a:cs typeface="B Zar" pitchFamily="2" charset="-78"/>
            </a:endParaRPr>
          </a:p>
          <a:p>
            <a:pPr algn="r" rtl="1"/>
            <a:r>
              <a:rPr lang="ar-SA" sz="2800">
                <a:cs typeface="B Zar" pitchFamily="2" charset="-78"/>
              </a:rPr>
              <a:t>هر پمپ بسته به سرعت دوران خود به ازاء هر دور چرخش چرخدنده ها، مقدار معيني از روغن را جابجا ميكند. واحدي كه براي بيان حجم جابجايي بكار ميرود معمولا </a:t>
            </a:r>
            <a:r>
              <a:rPr lang="en-US" sz="2800" i="1">
                <a:cs typeface="B Zar" pitchFamily="2" charset="-78"/>
              </a:rPr>
              <a:t>cm</a:t>
            </a:r>
            <a:r>
              <a:rPr lang="en-US" sz="2800" i="1" baseline="30000">
                <a:cs typeface="B Zar" pitchFamily="2" charset="-78"/>
              </a:rPr>
              <a:t>3</a:t>
            </a:r>
            <a:r>
              <a:rPr lang="en-US" sz="2800" i="1">
                <a:cs typeface="B Zar" pitchFamily="2" charset="-78"/>
              </a:rPr>
              <a:t>/rev</a:t>
            </a:r>
            <a:r>
              <a:rPr lang="ar-SA" sz="2800">
                <a:cs typeface="B Zar" pitchFamily="2" charset="-78"/>
              </a:rPr>
              <a:t> ميباشد. حجم جابجايي عددي است كه تابع مشخصات ابعادي چرخدنده ها مانند قطر، مدول، پهنا، . . . و همچنين سرعت دوران پمپ ميباشد. رنج معمول حجم جابجايي بين </a:t>
            </a:r>
            <a:r>
              <a:rPr lang="en-US" sz="2800" i="1">
                <a:cs typeface="B Zar" pitchFamily="2" charset="-78"/>
              </a:rPr>
              <a:t>3.5 </a:t>
            </a:r>
            <a:r>
              <a:rPr lang="ar-SA" sz="2800">
                <a:cs typeface="B Zar" pitchFamily="2" charset="-78"/>
              </a:rPr>
              <a:t> و</a:t>
            </a:r>
            <a:r>
              <a:rPr lang="en-US" sz="2800" i="1">
                <a:cs typeface="B Zar" pitchFamily="2" charset="-78"/>
              </a:rPr>
              <a:t>100</a:t>
            </a:r>
            <a:r>
              <a:rPr lang="ar-SA" sz="2800">
                <a:cs typeface="B Zar" pitchFamily="2" charset="-78"/>
              </a:rPr>
              <a:t> ليتر بر دور ميباشد.</a:t>
            </a:r>
            <a:endParaRPr lang="en-US" sz="2800">
              <a:cs typeface="B Zar" pitchFamily="2" charset="-78"/>
            </a:endParaRPr>
          </a:p>
          <a:p>
            <a:pPr algn="r" rtl="1"/>
            <a:endParaRPr lang="en-US" sz="2800">
              <a:cs typeface="B Zar" pitchFamily="2" charset="-78"/>
            </a:endParaRPr>
          </a:p>
          <a:p>
            <a:pPr algn="r" rtl="1"/>
            <a:endParaRPr lang="en-US" sz="2800">
              <a:cs typeface="B Zar" pitchFamily="2" charset="-78"/>
            </a:endParaRPr>
          </a:p>
        </p:txBody>
      </p:sp>
      <p:sp>
        <p:nvSpPr>
          <p:cNvPr id="122883"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4"/>
          <p:cNvSpPr>
            <a:spLocks noChangeArrowheads="1"/>
          </p:cNvSpPr>
          <p:nvPr/>
        </p:nvSpPr>
        <p:spPr bwMode="auto">
          <a:xfrm>
            <a:off x="0" y="609600"/>
            <a:ext cx="8991600" cy="3970338"/>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در انتخاب پمپهاي با جابجايي ثابت موارد ذيل بايد در نظر گرفته شود:</a:t>
            </a:r>
            <a:endParaRPr lang="en-US" sz="2800" b="1">
              <a:solidFill>
                <a:srgbClr val="FFC000"/>
              </a:solidFill>
              <a:cs typeface="B Zar" pitchFamily="2" charset="-78"/>
            </a:endParaRPr>
          </a:p>
          <a:p>
            <a:pPr algn="r" rtl="1"/>
            <a:endParaRPr lang="en-US" sz="2800" b="1">
              <a:solidFill>
                <a:srgbClr val="FFC000"/>
              </a:solidFill>
              <a:cs typeface="B Zar" pitchFamily="2" charset="-78"/>
            </a:endParaRPr>
          </a:p>
          <a:p>
            <a:pPr algn="r" rtl="1"/>
            <a:r>
              <a:rPr lang="fa-IR" sz="2800">
                <a:cs typeface="B Zar" pitchFamily="2" charset="-78"/>
              </a:rPr>
              <a:t>6</a:t>
            </a:r>
            <a:r>
              <a:rPr lang="ar-SA" sz="2800">
                <a:cs typeface="B Zar" pitchFamily="2" charset="-78"/>
              </a:rPr>
              <a:t>- دبي موثر</a:t>
            </a:r>
            <a:endParaRPr lang="en-US" sz="2800">
              <a:cs typeface="B Zar" pitchFamily="2" charset="-78"/>
            </a:endParaRPr>
          </a:p>
          <a:p>
            <a:pPr algn="r" rtl="1"/>
            <a:r>
              <a:rPr lang="ar-SA" sz="2800">
                <a:cs typeface="B Zar" pitchFamily="2" charset="-78"/>
              </a:rPr>
              <a:t>دبي موثر توليدي توسط يك پمپ باعبارت </a:t>
            </a:r>
            <a:r>
              <a:rPr lang="en-US" sz="2800" i="1">
                <a:cs typeface="B Zar" pitchFamily="2" charset="-78"/>
              </a:rPr>
              <a:t>Q</a:t>
            </a:r>
            <a:r>
              <a:rPr lang="en-US" sz="2800" i="1" baseline="-25000">
                <a:cs typeface="B Zar" pitchFamily="2" charset="-78"/>
              </a:rPr>
              <a:t>eff</a:t>
            </a:r>
            <a:r>
              <a:rPr lang="ar-SA" sz="2800">
                <a:cs typeface="B Zar" pitchFamily="2" charset="-78"/>
              </a:rPr>
              <a:t> مشخص ميگردد ومقدار آن در يك سرعت دوران، ويسكوزيته و دماي كاري بخصوص تعريف ميگردد. براي مثال در دور </a:t>
            </a:r>
            <a:r>
              <a:rPr lang="en-US" sz="2800" i="1">
                <a:cs typeface="B Zar" pitchFamily="2" charset="-78"/>
              </a:rPr>
              <a:t>n=1450 rpm</a:t>
            </a:r>
            <a:r>
              <a:rPr lang="ar-SA" sz="2800">
                <a:cs typeface="B Zar" pitchFamily="2" charset="-78"/>
              </a:rPr>
              <a:t> ،ويسكوزيته </a:t>
            </a:r>
            <a:r>
              <a:rPr lang="en-US" sz="2800">
                <a:cs typeface="B Zar" pitchFamily="2" charset="-78"/>
                <a:sym typeface="Symbol" pitchFamily="18" charset="2"/>
              </a:rPr>
              <a:t></a:t>
            </a:r>
            <a:r>
              <a:rPr lang="en-US" sz="2800" i="1">
                <a:cs typeface="B Zar" pitchFamily="2" charset="-78"/>
              </a:rPr>
              <a:t>=36 </a:t>
            </a:r>
            <a:r>
              <a:rPr lang="en-US" sz="2800">
                <a:cs typeface="B Zar" pitchFamily="2" charset="-78"/>
              </a:rPr>
              <a:t>cSt</a:t>
            </a:r>
            <a:r>
              <a:rPr lang="ar-SA" sz="2800">
                <a:cs typeface="B Zar" pitchFamily="2" charset="-78"/>
              </a:rPr>
              <a:t> و دماي كاري </a:t>
            </a:r>
            <a:r>
              <a:rPr lang="en-US" sz="2800" i="1">
                <a:cs typeface="B Zar" pitchFamily="2" charset="-78"/>
              </a:rPr>
              <a:t>t=50C</a:t>
            </a:r>
            <a:r>
              <a:rPr lang="en-US" sz="2800" i="1">
                <a:cs typeface="B Zar" pitchFamily="2" charset="-78"/>
                <a:sym typeface="Symbol" pitchFamily="18" charset="2"/>
              </a:rPr>
              <a:t></a:t>
            </a:r>
            <a:r>
              <a:rPr lang="ar-SA" sz="2800">
                <a:cs typeface="B Zar" pitchFamily="2" charset="-78"/>
              </a:rPr>
              <a:t> ، ميزان دبي موثر را براي يك پمپ بر حسب </a:t>
            </a:r>
            <a:r>
              <a:rPr lang="en-US" sz="2800" i="1">
                <a:cs typeface="B Zar" pitchFamily="2" charset="-78"/>
              </a:rPr>
              <a:t>lit/min</a:t>
            </a:r>
            <a:r>
              <a:rPr lang="ar-SA" sz="2800">
                <a:cs typeface="B Zar" pitchFamily="2" charset="-78"/>
              </a:rPr>
              <a:t> تعيين مينمايند. به طور معمول محدوده دبي موثر يك پمپ دنده أي بين</a:t>
            </a:r>
            <a:r>
              <a:rPr lang="en-US" sz="2800" i="1">
                <a:cs typeface="B Zar" pitchFamily="2" charset="-78"/>
              </a:rPr>
              <a:t> 2</a:t>
            </a:r>
            <a:r>
              <a:rPr lang="ar-SA" sz="2800">
                <a:cs typeface="B Zar" pitchFamily="2" charset="-78"/>
              </a:rPr>
              <a:t> تا </a:t>
            </a:r>
            <a:r>
              <a:rPr lang="en-US" sz="2800" i="1">
                <a:cs typeface="B Zar" pitchFamily="2" charset="-78"/>
              </a:rPr>
              <a:t>150</a:t>
            </a:r>
            <a:r>
              <a:rPr lang="ar-SA" sz="2800">
                <a:cs typeface="B Zar" pitchFamily="2" charset="-78"/>
              </a:rPr>
              <a:t> ليتر بر دقيقه ميباشد.</a:t>
            </a:r>
            <a:endParaRPr lang="en-US" sz="2800">
              <a:cs typeface="B Zar" pitchFamily="2" charset="-78"/>
            </a:endParaRPr>
          </a:p>
          <a:p>
            <a:pPr algn="r" rtl="1"/>
            <a:endParaRPr lang="en-US" sz="2800">
              <a:cs typeface="B Zar" pitchFamily="2" charset="-78"/>
            </a:endParaRPr>
          </a:p>
        </p:txBody>
      </p:sp>
      <p:sp>
        <p:nvSpPr>
          <p:cNvPr id="123907"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4"/>
          <p:cNvSpPr>
            <a:spLocks noChangeArrowheads="1"/>
          </p:cNvSpPr>
          <p:nvPr/>
        </p:nvSpPr>
        <p:spPr bwMode="auto">
          <a:xfrm>
            <a:off x="0" y="609600"/>
            <a:ext cx="8991600" cy="3970338"/>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در انتخاب پمپهاي با جابجايي ثابت موارد ذيل بايد در نظر گرفته شود:</a:t>
            </a:r>
            <a:endParaRPr lang="en-US" sz="2800" b="1">
              <a:solidFill>
                <a:srgbClr val="FFC000"/>
              </a:solidFill>
              <a:cs typeface="B Zar" pitchFamily="2" charset="-78"/>
            </a:endParaRPr>
          </a:p>
          <a:p>
            <a:pPr algn="r" rtl="1"/>
            <a:endParaRPr lang="fa-IR" sz="2800">
              <a:cs typeface="B Zar" pitchFamily="2" charset="-78"/>
            </a:endParaRPr>
          </a:p>
          <a:p>
            <a:pPr algn="r" rtl="1"/>
            <a:r>
              <a:rPr lang="fa-IR" sz="2800">
                <a:cs typeface="B Zar" pitchFamily="2" charset="-78"/>
              </a:rPr>
              <a:t>7</a:t>
            </a:r>
            <a:r>
              <a:rPr lang="ar-SA" sz="2800">
                <a:cs typeface="B Zar" pitchFamily="2" charset="-78"/>
              </a:rPr>
              <a:t>- توان موتور راننده پمپ</a:t>
            </a:r>
            <a:endParaRPr lang="en-US" sz="2800">
              <a:cs typeface="B Zar" pitchFamily="2" charset="-78"/>
            </a:endParaRPr>
          </a:p>
          <a:p>
            <a:pPr algn="r" rtl="1"/>
            <a:r>
              <a:rPr lang="ar-SA" sz="2800">
                <a:cs typeface="B Zar" pitchFamily="2" charset="-78"/>
              </a:rPr>
              <a:t>پمپهاي هيدروليك معمولا توسط الكترو موتور بكار انداخته ميشوند. توان موردنياز براي دوران پمپ نيز بستگي به سرعت دوران، دماي كاري و ويسكوزيته روغن دارد. در اين مورد نيز معمولا توان مورد نياز را در دور </a:t>
            </a:r>
            <a:r>
              <a:rPr lang="en-US" sz="2800" i="1">
                <a:cs typeface="B Zar" pitchFamily="2" charset="-78"/>
              </a:rPr>
              <a:t>n=1450 rpm</a:t>
            </a:r>
            <a:r>
              <a:rPr lang="ar-SA" sz="2800">
                <a:cs typeface="B Zar" pitchFamily="2" charset="-78"/>
              </a:rPr>
              <a:t> ،ويسكوزيته </a:t>
            </a:r>
            <a:r>
              <a:rPr lang="en-US" sz="2800">
                <a:cs typeface="B Lotus" pitchFamily="2" charset="-78"/>
                <a:sym typeface="Symbol" pitchFamily="18" charset="2"/>
              </a:rPr>
              <a:t></a:t>
            </a:r>
            <a:r>
              <a:rPr lang="en-US" sz="2800" i="1">
                <a:cs typeface="B Lotus" pitchFamily="2" charset="-78"/>
              </a:rPr>
              <a:t>=36 </a:t>
            </a:r>
            <a:r>
              <a:rPr lang="en-US" sz="2800">
                <a:cs typeface="B Lotus" pitchFamily="2" charset="-78"/>
              </a:rPr>
              <a:t>cSt</a:t>
            </a:r>
            <a:r>
              <a:rPr lang="ar-SA" sz="2800">
                <a:cs typeface="B Lotus" pitchFamily="2" charset="-78"/>
              </a:rPr>
              <a:t> </a:t>
            </a:r>
            <a:r>
              <a:rPr lang="ar-SA" sz="2800">
                <a:cs typeface="B Zar" pitchFamily="2" charset="-78"/>
              </a:rPr>
              <a:t>و دماي كاري </a:t>
            </a:r>
            <a:r>
              <a:rPr lang="en-US" sz="2800" i="1">
                <a:cs typeface="B Zar" pitchFamily="2" charset="-78"/>
              </a:rPr>
              <a:t>t=50C</a:t>
            </a:r>
            <a:r>
              <a:rPr lang="en-US" sz="2800" i="1">
                <a:cs typeface="B Zar" pitchFamily="2" charset="-78"/>
                <a:sym typeface="Symbol" pitchFamily="18" charset="2"/>
              </a:rPr>
              <a:t></a:t>
            </a:r>
            <a:r>
              <a:rPr lang="ar-SA" sz="2800">
                <a:cs typeface="B Zar" pitchFamily="2" charset="-78"/>
              </a:rPr>
              <a:t> ، بر حسب </a:t>
            </a:r>
            <a:r>
              <a:rPr lang="en-US" sz="2800" i="1">
                <a:cs typeface="B Zar" pitchFamily="2" charset="-78"/>
              </a:rPr>
              <a:t>KW</a:t>
            </a:r>
            <a:r>
              <a:rPr lang="ar-SA" sz="2800">
                <a:cs typeface="B Zar" pitchFamily="2" charset="-78"/>
              </a:rPr>
              <a:t> تعيين مينمايند. محد</a:t>
            </a:r>
            <a:r>
              <a:rPr lang="fa-IR" sz="2800">
                <a:cs typeface="B Zar" pitchFamily="2" charset="-78"/>
              </a:rPr>
              <a:t>ود</a:t>
            </a:r>
            <a:r>
              <a:rPr lang="ar-SA" sz="2800">
                <a:cs typeface="B Zar" pitchFamily="2" charset="-78"/>
              </a:rPr>
              <a:t>ه توان مورد نياز براي پمپ دنده أي بين </a:t>
            </a:r>
            <a:r>
              <a:rPr lang="en-US" sz="2800" i="1">
                <a:cs typeface="B Zar" pitchFamily="2" charset="-78"/>
              </a:rPr>
              <a:t>1</a:t>
            </a:r>
            <a:r>
              <a:rPr lang="ar-SA" sz="2800">
                <a:cs typeface="B Zar" pitchFamily="2" charset="-78"/>
              </a:rPr>
              <a:t> تا </a:t>
            </a:r>
            <a:r>
              <a:rPr lang="en-US" sz="2800" i="1">
                <a:cs typeface="B Zar" pitchFamily="2" charset="-78"/>
              </a:rPr>
              <a:t>38 </a:t>
            </a:r>
            <a:r>
              <a:rPr lang="ar-SA" sz="2800">
                <a:cs typeface="B Zar" pitchFamily="2" charset="-78"/>
              </a:rPr>
              <a:t>كيلو وات ميباشد.</a:t>
            </a:r>
            <a:endParaRPr lang="en-US" sz="2800">
              <a:cs typeface="B Zar" pitchFamily="2" charset="-78"/>
            </a:endParaRPr>
          </a:p>
          <a:p>
            <a:pPr algn="r" rtl="1"/>
            <a:endParaRPr lang="en-US" sz="2800">
              <a:cs typeface="B Zar" pitchFamily="2" charset="-78"/>
            </a:endParaRPr>
          </a:p>
        </p:txBody>
      </p:sp>
      <p:sp>
        <p:nvSpPr>
          <p:cNvPr id="124931"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4"/>
          <p:cNvSpPr>
            <a:spLocks noChangeArrowheads="1"/>
          </p:cNvSpPr>
          <p:nvPr/>
        </p:nvSpPr>
        <p:spPr bwMode="auto">
          <a:xfrm>
            <a:off x="0" y="609600"/>
            <a:ext cx="8991600" cy="6124575"/>
          </a:xfrm>
          <a:prstGeom prst="rect">
            <a:avLst/>
          </a:prstGeom>
          <a:noFill/>
          <a:ln w="9525">
            <a:noFill/>
            <a:miter lim="800000"/>
            <a:headEnd/>
            <a:tailEnd/>
          </a:ln>
        </p:spPr>
        <p:txBody>
          <a:bodyPr anchor="ctr">
            <a:spAutoFit/>
          </a:bodyPr>
          <a:lstStyle/>
          <a:p>
            <a:pPr algn="r" rtl="1"/>
            <a:r>
              <a:rPr lang="ar-SA" sz="2800" b="1" dirty="0">
                <a:solidFill>
                  <a:srgbClr val="FFC000"/>
                </a:solidFill>
                <a:cs typeface="B Zar" pitchFamily="2" charset="-78"/>
              </a:rPr>
              <a:t>در انتخاب پمپهاي با جابجايي ثابت موارد ذيل بايد در نظر گرفته شود:</a:t>
            </a:r>
            <a:endParaRPr lang="fa-IR" sz="2800" b="1" dirty="0">
              <a:solidFill>
                <a:srgbClr val="FFC000"/>
              </a:solidFill>
              <a:cs typeface="B Zar" pitchFamily="2" charset="-78"/>
            </a:endParaRPr>
          </a:p>
          <a:p>
            <a:pPr algn="r" rtl="1"/>
            <a:endParaRPr lang="fa-IR" sz="2800" b="1" dirty="0">
              <a:solidFill>
                <a:srgbClr val="FFC000"/>
              </a:solidFill>
              <a:cs typeface="B Zar" pitchFamily="2" charset="-78"/>
            </a:endParaRPr>
          </a:p>
          <a:p>
            <a:pPr algn="r" rtl="1"/>
            <a:r>
              <a:rPr lang="ar-SA" sz="2800" dirty="0">
                <a:cs typeface="B Zar" pitchFamily="2" charset="-78"/>
              </a:rPr>
              <a:t>8- دماي كاري روغن</a:t>
            </a:r>
            <a:endParaRPr lang="en-US" sz="2800" dirty="0">
              <a:cs typeface="B Zar" pitchFamily="2" charset="-78"/>
            </a:endParaRPr>
          </a:p>
          <a:p>
            <a:pPr algn="r" rtl="1"/>
            <a:r>
              <a:rPr lang="ar-SA" sz="2800" dirty="0">
                <a:cs typeface="B Zar" pitchFamily="2" charset="-78"/>
              </a:rPr>
              <a:t>براي آنكه پمپ به صورت موثر بتواند دبي مورد نياز را تامين نمايد، دماي روغن در حال انتقال بايد در محدوده مشخصي قرار داشته باشد. اين محدوه براي روغن هاي معدني بين </a:t>
            </a:r>
            <a:r>
              <a:rPr lang="en-US" sz="2800" i="1" dirty="0">
                <a:cs typeface="B Zar" pitchFamily="2" charset="-78"/>
              </a:rPr>
              <a:t>-20</a:t>
            </a:r>
            <a:r>
              <a:rPr lang="ar-SA" sz="2800" dirty="0">
                <a:cs typeface="B Zar" pitchFamily="2" charset="-78"/>
              </a:rPr>
              <a:t> تا </a:t>
            </a:r>
            <a:r>
              <a:rPr lang="en-US" sz="2800" i="1" dirty="0">
                <a:cs typeface="B Zar" pitchFamily="2" charset="-78"/>
              </a:rPr>
              <a:t>+70</a:t>
            </a:r>
            <a:r>
              <a:rPr lang="ar-SA" sz="2800" dirty="0">
                <a:cs typeface="B Zar" pitchFamily="2" charset="-78"/>
              </a:rPr>
              <a:t> ميباشد.</a:t>
            </a:r>
            <a:endParaRPr lang="fa-IR" sz="2800" dirty="0">
              <a:cs typeface="B Zar" pitchFamily="2" charset="-78"/>
            </a:endParaRPr>
          </a:p>
          <a:p>
            <a:pPr algn="r" rtl="1"/>
            <a:endParaRPr lang="en-US" sz="2800" dirty="0">
              <a:cs typeface="B Zar" pitchFamily="2" charset="-78"/>
            </a:endParaRPr>
          </a:p>
          <a:p>
            <a:pPr algn="r" rtl="1"/>
            <a:r>
              <a:rPr lang="ar-SA" sz="2800" dirty="0">
                <a:cs typeface="B Zar" pitchFamily="2" charset="-78"/>
              </a:rPr>
              <a:t>9- درجه ويسكوزيته</a:t>
            </a:r>
            <a:endParaRPr lang="en-US" sz="2800" dirty="0">
              <a:cs typeface="B Zar" pitchFamily="2" charset="-78"/>
            </a:endParaRPr>
          </a:p>
          <a:p>
            <a:pPr algn="r" rtl="1"/>
            <a:r>
              <a:rPr lang="ar-SA" sz="2800" dirty="0">
                <a:cs typeface="B Zar" pitchFamily="2" charset="-78"/>
              </a:rPr>
              <a:t>روغني كه پمپ ميتواند به صورت موثر منتقل نمايد بايد داراي درجه چسپندگي بخصوصي باشد. رنج ويسكوزيته معمول براي پمپ هاي دنده اي بين </a:t>
            </a:r>
            <a:r>
              <a:rPr lang="en-US" sz="2800" i="1" dirty="0">
                <a:cs typeface="B Zar" pitchFamily="2" charset="-78"/>
              </a:rPr>
              <a:t>5 </a:t>
            </a:r>
            <a:r>
              <a:rPr lang="ar-SA" sz="2800" dirty="0">
                <a:cs typeface="B Zar" pitchFamily="2" charset="-78"/>
              </a:rPr>
              <a:t> تا</a:t>
            </a:r>
            <a:r>
              <a:rPr lang="ar-SA" sz="2800" i="1" dirty="0">
                <a:cs typeface="B Zar" pitchFamily="2" charset="-78"/>
              </a:rPr>
              <a:t>  </a:t>
            </a:r>
            <a:r>
              <a:rPr lang="en-US" sz="2800" i="1" dirty="0">
                <a:cs typeface="B Zar" pitchFamily="2" charset="-78"/>
              </a:rPr>
              <a:t>300</a:t>
            </a:r>
            <a:r>
              <a:rPr lang="ar-SA" sz="2800" dirty="0">
                <a:cs typeface="B Zar" pitchFamily="2" charset="-78"/>
              </a:rPr>
              <a:t> سانتي استوك ميباشد.</a:t>
            </a:r>
            <a:endParaRPr lang="en-US" sz="2800" dirty="0">
              <a:cs typeface="B Zar" pitchFamily="2" charset="-78"/>
            </a:endParaRPr>
          </a:p>
          <a:p>
            <a:pPr algn="r" rtl="1"/>
            <a:endParaRPr lang="en-US" sz="2800" b="1" dirty="0">
              <a:solidFill>
                <a:srgbClr val="FFC000"/>
              </a:solidFill>
              <a:cs typeface="B Zar" pitchFamily="2" charset="-78"/>
            </a:endParaRPr>
          </a:p>
          <a:p>
            <a:pPr algn="r" rtl="1"/>
            <a:endParaRPr lang="en-US" sz="2800" b="1" dirty="0">
              <a:solidFill>
                <a:srgbClr val="FFC000"/>
              </a:solidFill>
              <a:cs typeface="B Zar" pitchFamily="2" charset="-78"/>
            </a:endParaRPr>
          </a:p>
          <a:p>
            <a:pPr algn="r" rtl="1"/>
            <a:endParaRPr lang="en-US" sz="2800" dirty="0">
              <a:cs typeface="B Zar" pitchFamily="2" charset="-78"/>
            </a:endParaRPr>
          </a:p>
        </p:txBody>
      </p:sp>
      <p:sp>
        <p:nvSpPr>
          <p:cNvPr id="125955"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ormAutofit/>
          </a:bodyPr>
          <a:lstStyle/>
          <a:p>
            <a:endParaRPr lang="fa-IR" sz="8000" b="1" dirty="0" smtClean="0">
              <a:cs typeface="B Nazanin" pitchFamily="2" charset="-78"/>
            </a:endParaRPr>
          </a:p>
          <a:p>
            <a:r>
              <a:rPr lang="fa-IR" sz="8000" b="1" dirty="0" smtClean="0">
                <a:solidFill>
                  <a:schemeClr val="tx1"/>
                </a:solidFill>
                <a:cs typeface="B Nazanin" pitchFamily="2" charset="-78"/>
              </a:rPr>
              <a:t>شیرهای کنترل</a:t>
            </a:r>
            <a:endParaRPr lang="fa-IR" sz="8000" b="1" dirty="0">
              <a:solidFill>
                <a:schemeClr val="tx1"/>
              </a:solidFill>
              <a:cs typeface="B Nazanin" pitchFamily="2" charset="-78"/>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533400" y="838200"/>
            <a:ext cx="7851775" cy="762000"/>
          </a:xfrm>
        </p:spPr>
        <p:txBody>
          <a:bodyPr/>
          <a:lstStyle/>
          <a:p>
            <a:endParaRPr lang="fa-IR" dirty="0" smtClean="0"/>
          </a:p>
        </p:txBody>
      </p:sp>
      <p:pic>
        <p:nvPicPr>
          <p:cNvPr id="5123" name="Picture 2"/>
          <p:cNvPicPr>
            <a:picLocks noChangeAspect="1" noChangeArrowheads="1"/>
          </p:cNvPicPr>
          <p:nvPr/>
        </p:nvPicPr>
        <p:blipFill>
          <a:blip r:embed="rId2" cstate="print"/>
          <a:srcRect l="15625" t="11458" r="14375" b="6250"/>
          <a:stretch>
            <a:fillRect/>
          </a:stretch>
        </p:blipFill>
        <p:spPr bwMode="auto">
          <a:xfrm>
            <a:off x="0" y="990600"/>
            <a:ext cx="9144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a:xfrm>
            <a:off x="533400" y="838200"/>
            <a:ext cx="7851775" cy="762000"/>
          </a:xfrm>
        </p:spPr>
        <p:txBody>
          <a:bodyPr/>
          <a:lstStyle/>
          <a:p>
            <a:endParaRPr lang="fa-IR" dirty="0" smtClean="0"/>
          </a:p>
        </p:txBody>
      </p:sp>
      <p:pic>
        <p:nvPicPr>
          <p:cNvPr id="6147" name="Picture 2"/>
          <p:cNvPicPr>
            <a:picLocks noChangeAspect="1" noChangeArrowheads="1"/>
          </p:cNvPicPr>
          <p:nvPr/>
        </p:nvPicPr>
        <p:blipFill>
          <a:blip r:embed="rId2" cstate="print"/>
          <a:srcRect l="15625" t="12500" r="14999"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13281" t="20833" r="14063" b="14583"/>
          <a:stretch>
            <a:fillRect/>
          </a:stretch>
        </p:blipFill>
        <p:spPr bwMode="auto">
          <a:xfrm>
            <a:off x="0" y="1524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533400" y="838200"/>
            <a:ext cx="7851775" cy="762000"/>
          </a:xfrm>
        </p:spPr>
        <p:txBody>
          <a:bodyPr/>
          <a:lstStyle/>
          <a:p>
            <a:endParaRPr lang="fa-IR" dirty="0" smtClean="0"/>
          </a:p>
        </p:txBody>
      </p:sp>
      <p:pic>
        <p:nvPicPr>
          <p:cNvPr id="7171"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533400" y="838200"/>
            <a:ext cx="7851775" cy="762000"/>
          </a:xfrm>
        </p:spPr>
        <p:txBody>
          <a:bodyPr/>
          <a:lstStyle/>
          <a:p>
            <a:endParaRPr lang="fa-IR" dirty="0" smtClean="0"/>
          </a:p>
        </p:txBody>
      </p:sp>
      <p:pic>
        <p:nvPicPr>
          <p:cNvPr id="8195"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533400" y="838200"/>
            <a:ext cx="7851775" cy="762000"/>
          </a:xfrm>
        </p:spPr>
        <p:txBody>
          <a:bodyPr/>
          <a:lstStyle/>
          <a:p>
            <a:endParaRPr lang="fa-IR" dirty="0" smtClean="0"/>
          </a:p>
        </p:txBody>
      </p:sp>
      <p:pic>
        <p:nvPicPr>
          <p:cNvPr id="9219" name="Picture 2"/>
          <p:cNvPicPr>
            <a:picLocks noChangeAspect="1" noChangeArrowheads="1"/>
          </p:cNvPicPr>
          <p:nvPr/>
        </p:nvPicPr>
        <p:blipFill>
          <a:blip r:embed="rId2" cstate="print"/>
          <a:srcRect l="16251" t="12500" r="13750" b="14583"/>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533400" y="838200"/>
            <a:ext cx="7851775" cy="762000"/>
          </a:xfrm>
        </p:spPr>
        <p:txBody>
          <a:bodyPr/>
          <a:lstStyle/>
          <a:p>
            <a:endParaRPr lang="fa-IR" dirty="0" smtClean="0"/>
          </a:p>
        </p:txBody>
      </p:sp>
      <p:pic>
        <p:nvPicPr>
          <p:cNvPr id="10243" name="Picture 2"/>
          <p:cNvPicPr>
            <a:picLocks noChangeAspect="1" noChangeArrowheads="1"/>
          </p:cNvPicPr>
          <p:nvPr/>
        </p:nvPicPr>
        <p:blipFill>
          <a:blip r:embed="rId2" cstate="print"/>
          <a:srcRect l="31876" t="11458" r="13126" b="6250"/>
          <a:stretch>
            <a:fillRect/>
          </a:stretch>
        </p:blipFill>
        <p:spPr bwMode="auto">
          <a:xfrm>
            <a:off x="0" y="838200"/>
            <a:ext cx="9144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533400" y="838200"/>
            <a:ext cx="7851775" cy="762000"/>
          </a:xfrm>
        </p:spPr>
        <p:txBody>
          <a:bodyPr/>
          <a:lstStyle/>
          <a:p>
            <a:r>
              <a:rPr lang="en-US" dirty="0" smtClean="0"/>
              <a:t> </a:t>
            </a:r>
          </a:p>
        </p:txBody>
      </p:sp>
      <p:pic>
        <p:nvPicPr>
          <p:cNvPr id="11267" name="Picture 2"/>
          <p:cNvPicPr>
            <a:picLocks noChangeAspect="1" noChangeArrowheads="1"/>
          </p:cNvPicPr>
          <p:nvPr/>
        </p:nvPicPr>
        <p:blipFill>
          <a:blip r:embed="rId2" cstate="print"/>
          <a:srcRect l="15625"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ctrTitle"/>
          </p:nvPr>
        </p:nvSpPr>
        <p:spPr>
          <a:xfrm>
            <a:off x="533400" y="838200"/>
            <a:ext cx="7851775" cy="762000"/>
          </a:xfrm>
        </p:spPr>
        <p:txBody>
          <a:bodyPr/>
          <a:lstStyle/>
          <a:p>
            <a:endParaRPr lang="fa-IR" dirty="0" smtClean="0"/>
          </a:p>
        </p:txBody>
      </p:sp>
      <p:pic>
        <p:nvPicPr>
          <p:cNvPr id="12291" name="Picture 2"/>
          <p:cNvPicPr>
            <a:picLocks noChangeAspect="1" noChangeArrowheads="1"/>
          </p:cNvPicPr>
          <p:nvPr/>
        </p:nvPicPr>
        <p:blipFill>
          <a:blip r:embed="rId2" cstate="print"/>
          <a:srcRect l="15625" t="12500" r="14375" b="6250"/>
          <a:stretch>
            <a:fillRect/>
          </a:stretch>
        </p:blipFill>
        <p:spPr bwMode="auto">
          <a:xfrm>
            <a:off x="0" y="914400"/>
            <a:ext cx="9144000" cy="5943600"/>
          </a:xfrm>
          <a:prstGeom prst="rect">
            <a:avLst/>
          </a:prstGeom>
          <a:noFill/>
          <a:ln w="9525">
            <a:noFill/>
            <a:miter lim="800000"/>
            <a:headEnd/>
            <a:tailEnd/>
          </a:ln>
        </p:spPr>
      </p:pic>
      <p:sp>
        <p:nvSpPr>
          <p:cNvPr id="137217" name="Rectangle 1"/>
          <p:cNvSpPr>
            <a:spLocks noChangeArrowheads="1"/>
          </p:cNvSpPr>
          <p:nvPr/>
        </p:nvSpPr>
        <p:spPr bwMode="auto">
          <a:xfrm>
            <a:off x="2590800" y="1143000"/>
            <a:ext cx="3535363" cy="584200"/>
          </a:xfrm>
          <a:prstGeom prst="rect">
            <a:avLst/>
          </a:prstGeom>
          <a:noFill/>
          <a:ln w="9525">
            <a:noFill/>
            <a:miter lim="800000"/>
            <a:headEnd/>
            <a:tailEnd/>
          </a:ln>
          <a:effectLst/>
        </p:spPr>
        <p:txBody>
          <a:bodyPr wrap="none" anchor="ctr">
            <a:spAutoFit/>
          </a:bodyPr>
          <a:lstStyle/>
          <a:p>
            <a:pPr algn="justLow" rtl="1" eaLnBrk="0" hangingPunct="0">
              <a:defRPr/>
            </a:pPr>
            <a:r>
              <a:rPr lang="ar-SA" sz="3200" b="1" dirty="0">
                <a:solidFill>
                  <a:srgbClr val="FF0000"/>
                </a:solidFill>
                <a:effectLst>
                  <a:outerShdw blurRad="38100" dist="38100" dir="2700000" algn="tl">
                    <a:srgbClr val="000000">
                      <a:alpha val="43137"/>
                    </a:srgbClr>
                  </a:outerShdw>
                </a:effectLst>
                <a:ea typeface="Calibri" pitchFamily="34" charset="0"/>
                <a:cs typeface="B Lotus" pitchFamily="2" charset="-78"/>
              </a:rPr>
              <a:t>1- شیر های کنترل جهت:</a:t>
            </a:r>
            <a:endParaRPr lang="ar-SA" sz="3200" dirty="0">
              <a:effectLst>
                <a:outerShdw blurRad="38100" dist="38100" dir="2700000" algn="tl">
                  <a:srgbClr val="000000">
                    <a:alpha val="43137"/>
                  </a:srgbClr>
                </a:outerShdw>
              </a:effectLst>
              <a:cs typeface="B Lotus" pitchFamily="2" charset="-78"/>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1"/>
          </p:nvPr>
        </p:nvPicPr>
        <p:blipFill>
          <a:blip r:embed="rId2" cstate="print"/>
          <a:srcRect l="22852" t="16602" r="19141" b="9180"/>
          <a:stretch>
            <a:fillRect/>
          </a:stretch>
        </p:blipFill>
        <p:spPr>
          <a:xfrm>
            <a:off x="0" y="838200"/>
            <a:ext cx="9144000" cy="6019800"/>
          </a:xfr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1"/>
          </p:nvPr>
        </p:nvPicPr>
        <p:blipFill>
          <a:blip r:embed="rId2" cstate="print"/>
          <a:srcRect l="24023" t="31250" r="27930" b="19922"/>
          <a:stretch>
            <a:fillRect/>
          </a:stretch>
        </p:blipFill>
        <p:spPr>
          <a:xfrm>
            <a:off x="0" y="1828800"/>
            <a:ext cx="9144000" cy="5029200"/>
          </a:xfrm>
        </p:spPr>
      </p:pic>
      <p:pic>
        <p:nvPicPr>
          <p:cNvPr id="14339" name="Picture 9" descr="http://www.iranfluidpower.com/IMAGE/msb-04a.gif"/>
          <p:cNvPicPr>
            <a:picLocks noChangeAspect="1" noChangeArrowheads="1"/>
          </p:cNvPicPr>
          <p:nvPr/>
        </p:nvPicPr>
        <p:blipFill>
          <a:blip r:embed="rId3" r:link="rId4" cstate="print"/>
          <a:srcRect/>
          <a:stretch>
            <a:fillRect/>
          </a:stretch>
        </p:blipFill>
        <p:spPr bwMode="auto">
          <a:xfrm>
            <a:off x="2819400" y="228600"/>
            <a:ext cx="3671888" cy="198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cstate="print"/>
          <a:srcRect l="22852" t="15625" r="19727" b="9180"/>
          <a:stretch>
            <a:fillRect/>
          </a:stretch>
        </p:blipFill>
        <p:spPr>
          <a:xfrm>
            <a:off x="0" y="811213"/>
            <a:ext cx="9144000" cy="6046787"/>
          </a:xfrm>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533400" y="838200"/>
            <a:ext cx="7851775" cy="762000"/>
          </a:xfrm>
        </p:spPr>
        <p:txBody>
          <a:bodyPr/>
          <a:lstStyle/>
          <a:p>
            <a:endParaRPr lang="fa-IR" dirty="0" smtClean="0"/>
          </a:p>
        </p:txBody>
      </p:sp>
      <p:pic>
        <p:nvPicPr>
          <p:cNvPr id="16387"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14844" t="26042" r="11719" b="20833"/>
          <a:stretch>
            <a:fillRect/>
          </a:stretch>
        </p:blipFill>
        <p:spPr bwMode="auto">
          <a:xfrm>
            <a:off x="609600" y="609600"/>
            <a:ext cx="8286750" cy="449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rcRect l="23438" t="16602" r="18555" b="22852"/>
          <a:stretch>
            <a:fillRect/>
          </a:stretch>
        </p:blipFill>
        <p:spPr>
          <a:xfrm>
            <a:off x="0" y="1131888"/>
            <a:ext cx="9144000" cy="5726112"/>
          </a:xfrm>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cstate="print"/>
          <a:srcRect l="16669" t="13200" r="16669" b="5208"/>
          <a:stretch>
            <a:fillRect/>
          </a:stretch>
        </p:blipFill>
        <p:spPr>
          <a:xfrm>
            <a:off x="0" y="838200"/>
            <a:ext cx="9144000" cy="6019800"/>
          </a:xfrm>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19459" name="Line 4"/>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19460" name="Line 5"/>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19461" name="Line 6"/>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19462" name="Line 7"/>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19463" name="Line 8"/>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sp>
        <p:nvSpPr>
          <p:cNvPr id="19464" name="Rectangle 12"/>
          <p:cNvSpPr>
            <a:spLocks noChangeArrowheads="1"/>
          </p:cNvSpPr>
          <p:nvPr/>
        </p:nvSpPr>
        <p:spPr bwMode="auto">
          <a:xfrm>
            <a:off x="457200" y="1371600"/>
            <a:ext cx="4572000" cy="244475"/>
          </a:xfrm>
          <a:prstGeom prst="rect">
            <a:avLst/>
          </a:prstGeom>
          <a:noFill/>
          <a:ln w="9525">
            <a:noFill/>
            <a:miter lim="800000"/>
            <a:headEnd/>
            <a:tailEnd/>
          </a:ln>
        </p:spPr>
        <p:txBody>
          <a:bodyPr>
            <a:spAutoFit/>
          </a:bodyPr>
          <a:lstStyle/>
          <a:p>
            <a:r>
              <a:rPr lang="en-US" sz="1000" b="1">
                <a:solidFill>
                  <a:srgbClr val="6699FF"/>
                </a:solidFill>
              </a:rPr>
              <a:t>Spring loaded non-return valve</a:t>
            </a:r>
          </a:p>
        </p:txBody>
      </p:sp>
      <p:pic>
        <p:nvPicPr>
          <p:cNvPr id="19465" name="Picture 13"/>
          <p:cNvPicPr>
            <a:picLocks noChangeAspect="1" noChangeArrowheads="1"/>
          </p:cNvPicPr>
          <p:nvPr/>
        </p:nvPicPr>
        <p:blipFill>
          <a:blip r:embed="rId2" cstate="print"/>
          <a:srcRect/>
          <a:stretch>
            <a:fillRect/>
          </a:stretch>
        </p:blipFill>
        <p:spPr bwMode="auto">
          <a:xfrm>
            <a:off x="611188" y="2276475"/>
            <a:ext cx="3598862" cy="2222500"/>
          </a:xfrm>
          <a:prstGeom prst="rect">
            <a:avLst/>
          </a:prstGeom>
          <a:noFill/>
          <a:ln w="9525">
            <a:noFill/>
            <a:miter lim="800000"/>
            <a:headEnd/>
            <a:tailEnd/>
          </a:ln>
        </p:spPr>
      </p:pic>
      <p:pic>
        <p:nvPicPr>
          <p:cNvPr id="19466" name="Picture 15"/>
          <p:cNvPicPr>
            <a:picLocks noChangeAspect="1" noChangeArrowheads="1"/>
          </p:cNvPicPr>
          <p:nvPr/>
        </p:nvPicPr>
        <p:blipFill>
          <a:blip r:embed="rId3" cstate="print"/>
          <a:srcRect/>
          <a:stretch>
            <a:fillRect/>
          </a:stretch>
        </p:blipFill>
        <p:spPr bwMode="auto">
          <a:xfrm>
            <a:off x="4500563" y="2420938"/>
            <a:ext cx="1295400" cy="198437"/>
          </a:xfrm>
          <a:prstGeom prst="rect">
            <a:avLst/>
          </a:prstGeom>
          <a:noFill/>
          <a:ln w="9525">
            <a:noFill/>
            <a:miter lim="800000"/>
            <a:headEnd/>
            <a:tailEnd/>
          </a:ln>
        </p:spPr>
      </p:pic>
      <p:sp>
        <p:nvSpPr>
          <p:cNvPr id="19467" name="Rectangle 16"/>
          <p:cNvSpPr>
            <a:spLocks noChangeArrowheads="1"/>
          </p:cNvSpPr>
          <p:nvPr/>
        </p:nvSpPr>
        <p:spPr bwMode="auto">
          <a:xfrm>
            <a:off x="4427538" y="2349500"/>
            <a:ext cx="1371600" cy="304800"/>
          </a:xfrm>
          <a:prstGeom prst="rect">
            <a:avLst/>
          </a:prstGeom>
          <a:solidFill>
            <a:schemeClr val="accent1">
              <a:alpha val="0"/>
            </a:schemeClr>
          </a:solidFill>
          <a:ln w="9525">
            <a:solidFill>
              <a:srgbClr val="99CCFF"/>
            </a:solidFill>
            <a:miter lim="800000"/>
            <a:headEnd/>
            <a:tailEnd/>
          </a:ln>
        </p:spPr>
        <p:txBody>
          <a:bodyPr wrap="none" anchor="ctr"/>
          <a:lstStyle/>
          <a:p>
            <a:endParaRPr lang="fa-IR"/>
          </a:p>
        </p:txBody>
      </p:sp>
      <p:sp>
        <p:nvSpPr>
          <p:cNvPr id="19468" name="Rectangle 17"/>
          <p:cNvSpPr>
            <a:spLocks noChangeArrowheads="1"/>
          </p:cNvSpPr>
          <p:nvPr/>
        </p:nvSpPr>
        <p:spPr bwMode="auto">
          <a:xfrm>
            <a:off x="895350" y="4984750"/>
            <a:ext cx="4514850" cy="244475"/>
          </a:xfrm>
          <a:prstGeom prst="rect">
            <a:avLst/>
          </a:prstGeom>
          <a:noFill/>
          <a:ln w="9525">
            <a:noFill/>
            <a:miter lim="800000"/>
            <a:headEnd/>
            <a:tailEnd/>
          </a:ln>
        </p:spPr>
        <p:txBody>
          <a:bodyPr wrap="none">
            <a:spAutoFit/>
          </a:bodyPr>
          <a:lstStyle/>
          <a:p>
            <a:r>
              <a:rPr lang="en-US" sz="1000" b="1"/>
              <a:t>The following equation is valid for the pressure exercised by the spring:</a:t>
            </a:r>
          </a:p>
        </p:txBody>
      </p:sp>
      <p:pic>
        <p:nvPicPr>
          <p:cNvPr id="19469" name="Picture 18"/>
          <p:cNvPicPr>
            <a:picLocks noChangeAspect="1" noChangeArrowheads="1"/>
          </p:cNvPicPr>
          <p:nvPr/>
        </p:nvPicPr>
        <p:blipFill>
          <a:blip r:embed="rId4" cstate="print"/>
          <a:srcRect/>
          <a:stretch>
            <a:fillRect/>
          </a:stretch>
        </p:blipFill>
        <p:spPr bwMode="auto">
          <a:xfrm>
            <a:off x="4284663" y="5373688"/>
            <a:ext cx="1293812" cy="460375"/>
          </a:xfrm>
          <a:prstGeom prst="rect">
            <a:avLst/>
          </a:prstGeom>
          <a:noFill/>
          <a:ln w="9525">
            <a:noFill/>
            <a:miter lim="800000"/>
            <a:headEnd/>
            <a:tailEnd/>
          </a:ln>
        </p:spPr>
      </p:pic>
      <p:sp>
        <p:nvSpPr>
          <p:cNvPr id="19470" name="Rectangle 19"/>
          <p:cNvSpPr>
            <a:spLocks noChangeArrowheads="1"/>
          </p:cNvSpPr>
          <p:nvPr/>
        </p:nvSpPr>
        <p:spPr bwMode="auto">
          <a:xfrm>
            <a:off x="4279900" y="5300663"/>
            <a:ext cx="1371600" cy="609600"/>
          </a:xfrm>
          <a:prstGeom prst="rect">
            <a:avLst/>
          </a:prstGeom>
          <a:solidFill>
            <a:schemeClr val="accent1">
              <a:alpha val="0"/>
            </a:schemeClr>
          </a:solidFill>
          <a:ln w="9525">
            <a:solidFill>
              <a:srgbClr val="99CCFF"/>
            </a:solidFill>
            <a:miter lim="800000"/>
            <a:headEnd/>
            <a:tailEnd/>
          </a:ln>
        </p:spPr>
        <p:txBody>
          <a:bodyPr wrap="none" anchor="ctr"/>
          <a:lstStyle/>
          <a:p>
            <a:endParaRPr lang="fa-IR"/>
          </a:p>
        </p:txBody>
      </p:sp>
      <p:pic>
        <p:nvPicPr>
          <p:cNvPr id="19471" name="Picture 20"/>
          <p:cNvPicPr>
            <a:picLocks noChangeAspect="1" noChangeArrowheads="1"/>
          </p:cNvPicPr>
          <p:nvPr/>
        </p:nvPicPr>
        <p:blipFill>
          <a:blip r:embed="rId5" cstate="print"/>
          <a:srcRect/>
          <a:stretch>
            <a:fillRect/>
          </a:stretch>
        </p:blipFill>
        <p:spPr bwMode="auto">
          <a:xfrm>
            <a:off x="5651500" y="2997200"/>
            <a:ext cx="2938463" cy="16430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endParaRPr lang="fa-IR" dirty="0" smtClean="0"/>
          </a:p>
        </p:txBody>
      </p:sp>
      <p:sp>
        <p:nvSpPr>
          <p:cNvPr id="20483" name="Content Placeholder 2"/>
          <p:cNvSpPr>
            <a:spLocks noGrp="1"/>
          </p:cNvSpPr>
          <p:nvPr>
            <p:ph idx="1"/>
          </p:nvPr>
        </p:nvSpPr>
        <p:spPr/>
        <p:txBody>
          <a:bodyPr/>
          <a:lstStyle/>
          <a:p>
            <a:endParaRPr lang="fa-IR" smtClean="0"/>
          </a:p>
        </p:txBody>
      </p:sp>
      <p:pic>
        <p:nvPicPr>
          <p:cNvPr id="20484" name="Picture 2"/>
          <p:cNvPicPr>
            <a:picLocks noChangeAspect="1" noChangeArrowheads="1"/>
          </p:cNvPicPr>
          <p:nvPr/>
        </p:nvPicPr>
        <p:blipFill>
          <a:blip r:embed="rId2" cstate="print"/>
          <a:srcRect l="21680" t="26756" r="21484" b="26367"/>
          <a:stretch>
            <a:fillRect/>
          </a:stretch>
        </p:blipFill>
        <p:spPr bwMode="auto">
          <a:xfrm>
            <a:off x="0" y="1219200"/>
            <a:ext cx="91440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ctrTitle"/>
          </p:nvPr>
        </p:nvSpPr>
        <p:spPr>
          <a:xfrm>
            <a:off x="533400" y="838200"/>
            <a:ext cx="7851775" cy="762000"/>
          </a:xfrm>
        </p:spPr>
        <p:txBody>
          <a:bodyPr/>
          <a:lstStyle/>
          <a:p>
            <a:endParaRPr lang="fa-IR" dirty="0" smtClean="0"/>
          </a:p>
        </p:txBody>
      </p:sp>
      <p:pic>
        <p:nvPicPr>
          <p:cNvPr id="21507" name="Picture 2"/>
          <p:cNvPicPr>
            <a:picLocks noChangeAspect="1" noChangeArrowheads="1"/>
          </p:cNvPicPr>
          <p:nvPr/>
        </p:nvPicPr>
        <p:blipFill>
          <a:blip r:embed="rId2" cstate="print"/>
          <a:srcRect l="15625" t="11458" r="13750" b="6250"/>
          <a:stretch>
            <a:fillRect/>
          </a:stretch>
        </p:blipFill>
        <p:spPr bwMode="auto">
          <a:xfrm>
            <a:off x="0" y="838200"/>
            <a:ext cx="9144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ctrTitle"/>
          </p:nvPr>
        </p:nvSpPr>
        <p:spPr>
          <a:xfrm>
            <a:off x="533400" y="838200"/>
            <a:ext cx="7851775" cy="762000"/>
          </a:xfrm>
        </p:spPr>
        <p:txBody>
          <a:bodyPr/>
          <a:lstStyle/>
          <a:p>
            <a:endParaRPr lang="fa-IR" dirty="0" smtClean="0"/>
          </a:p>
        </p:txBody>
      </p:sp>
      <p:pic>
        <p:nvPicPr>
          <p:cNvPr id="22531" name="Picture 2"/>
          <p:cNvPicPr>
            <a:picLocks noChangeAspect="1" noChangeArrowheads="1"/>
          </p:cNvPicPr>
          <p:nvPr/>
        </p:nvPicPr>
        <p:blipFill>
          <a:blip r:embed="rId2" cstate="print"/>
          <a:srcRect l="15625"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a:xfrm>
            <a:off x="533400" y="838200"/>
            <a:ext cx="7851775" cy="762000"/>
          </a:xfrm>
        </p:spPr>
        <p:txBody>
          <a:bodyPr/>
          <a:lstStyle/>
          <a:p>
            <a:endParaRPr lang="fa-IR" dirty="0" smtClean="0"/>
          </a:p>
        </p:txBody>
      </p:sp>
      <p:pic>
        <p:nvPicPr>
          <p:cNvPr id="23555"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fa-IR" dirty="0" smtClean="0"/>
          </a:p>
        </p:txBody>
      </p:sp>
      <p:sp>
        <p:nvSpPr>
          <p:cNvPr id="24579" name="Content Placeholder 2"/>
          <p:cNvSpPr>
            <a:spLocks noGrp="1"/>
          </p:cNvSpPr>
          <p:nvPr>
            <p:ph idx="1"/>
          </p:nvPr>
        </p:nvSpPr>
        <p:spPr/>
        <p:txBody>
          <a:bodyPr/>
          <a:lstStyle/>
          <a:p>
            <a:endParaRPr lang="fa-IR" smtClean="0"/>
          </a:p>
        </p:txBody>
      </p:sp>
      <p:pic>
        <p:nvPicPr>
          <p:cNvPr id="24580" name="Picture 2"/>
          <p:cNvPicPr>
            <a:picLocks noChangeAspect="1" noChangeArrowheads="1"/>
          </p:cNvPicPr>
          <p:nvPr/>
        </p:nvPicPr>
        <p:blipFill>
          <a:blip r:embed="rId2" cstate="print"/>
          <a:srcRect/>
          <a:stretch>
            <a:fillRect/>
          </a:stretch>
        </p:blipFill>
        <p:spPr bwMode="auto">
          <a:xfrm>
            <a:off x="990600" y="1905000"/>
            <a:ext cx="7597775" cy="3105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fa-IR" dirty="0" smtClean="0"/>
          </a:p>
        </p:txBody>
      </p:sp>
      <p:pic>
        <p:nvPicPr>
          <p:cNvPr id="25603" name="Picture 2"/>
          <p:cNvPicPr>
            <a:picLocks noGrp="1" noChangeAspect="1" noChangeArrowheads="1"/>
          </p:cNvPicPr>
          <p:nvPr>
            <p:ph idx="1"/>
          </p:nvPr>
        </p:nvPicPr>
        <p:blipFill>
          <a:blip r:embed="rId2" cstate="print"/>
          <a:srcRect/>
          <a:stretch>
            <a:fillRect/>
          </a:stretch>
        </p:blipFill>
        <p:spPr>
          <a:xfrm>
            <a:off x="457200" y="2743200"/>
            <a:ext cx="8401050" cy="2135188"/>
          </a:xfrm>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p:txBody>
          <a:bodyPr/>
          <a:lstStyle/>
          <a:p>
            <a:endParaRPr lang="fa-IR" smtClean="0"/>
          </a:p>
        </p:txBody>
      </p:sp>
      <p:pic>
        <p:nvPicPr>
          <p:cNvPr id="26627" name="Picture 2"/>
          <p:cNvPicPr>
            <a:picLocks noChangeAspect="1" noChangeArrowheads="1"/>
          </p:cNvPicPr>
          <p:nvPr/>
        </p:nvPicPr>
        <p:blipFill>
          <a:blip r:embed="rId2" cstate="print"/>
          <a:srcRect l="23438" t="15625" r="19727" b="14063"/>
          <a:stretch>
            <a:fillRect/>
          </a:stretch>
        </p:blipFill>
        <p:spPr bwMode="auto">
          <a:xfrm>
            <a:off x="-95250" y="990600"/>
            <a:ext cx="923925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l="18750" t="22917" r="13281" b="17708"/>
          <a:stretch>
            <a:fillRect/>
          </a:stretch>
        </p:blipFill>
        <p:spPr bwMode="auto">
          <a:xfrm>
            <a:off x="228600" y="328613"/>
            <a:ext cx="8686800" cy="5691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47246" t="55664" r="27930" b="19922"/>
          <a:stretch>
            <a:fillRect/>
          </a:stretch>
        </p:blipFill>
        <p:spPr bwMode="auto">
          <a:xfrm>
            <a:off x="228600" y="1447800"/>
            <a:ext cx="8037513" cy="4926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fa-IR" dirty="0" smtClean="0"/>
          </a:p>
        </p:txBody>
      </p:sp>
      <p:pic>
        <p:nvPicPr>
          <p:cNvPr id="28675" name="Picture 2"/>
          <p:cNvPicPr>
            <a:picLocks noGrp="1" noChangeAspect="1" noChangeArrowheads="1"/>
          </p:cNvPicPr>
          <p:nvPr>
            <p:ph idx="1"/>
          </p:nvPr>
        </p:nvPicPr>
        <p:blipFill>
          <a:blip r:embed="rId2" cstate="print"/>
          <a:srcRect/>
          <a:stretch>
            <a:fillRect/>
          </a:stretch>
        </p:blipFill>
        <p:spPr>
          <a:xfrm>
            <a:off x="0" y="2362200"/>
            <a:ext cx="8866188" cy="3124200"/>
          </a:xfrm>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Grp="1" noChangeAspect="1" noChangeArrowheads="1"/>
          </p:cNvPicPr>
          <p:nvPr>
            <p:ph idx="1"/>
          </p:nvPr>
        </p:nvPicPr>
        <p:blipFill>
          <a:blip r:embed="rId2" cstate="print"/>
          <a:srcRect l="22852" t="16602" r="19141" b="9180"/>
          <a:stretch>
            <a:fillRect/>
          </a:stretch>
        </p:blipFill>
        <p:spPr>
          <a:xfrm>
            <a:off x="0" y="774700"/>
            <a:ext cx="9144000" cy="6083300"/>
          </a:xfr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ctrTitle"/>
          </p:nvPr>
        </p:nvSpPr>
        <p:spPr>
          <a:xfrm>
            <a:off x="533400" y="838200"/>
            <a:ext cx="7851775" cy="762000"/>
          </a:xfrm>
        </p:spPr>
        <p:txBody>
          <a:bodyPr/>
          <a:lstStyle/>
          <a:p>
            <a:endParaRPr lang="fa-IR" dirty="0" smtClean="0"/>
          </a:p>
        </p:txBody>
      </p:sp>
      <p:pic>
        <p:nvPicPr>
          <p:cNvPr id="31747" name="Picture 2"/>
          <p:cNvPicPr>
            <a:picLocks noChangeAspect="1" noChangeArrowheads="1"/>
          </p:cNvPicPr>
          <p:nvPr/>
        </p:nvPicPr>
        <p:blipFill>
          <a:blip r:embed="rId2" cstate="print"/>
          <a:srcRect l="13750" t="12500" r="13126" b="9375"/>
          <a:stretch>
            <a:fillRect/>
          </a:stretch>
        </p:blipFill>
        <p:spPr bwMode="auto">
          <a:xfrm>
            <a:off x="0" y="11430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ctrTitle"/>
          </p:nvPr>
        </p:nvSpPr>
        <p:spPr>
          <a:xfrm>
            <a:off x="533400" y="838200"/>
            <a:ext cx="7851775" cy="762000"/>
          </a:xfrm>
        </p:spPr>
        <p:txBody>
          <a:bodyPr/>
          <a:lstStyle/>
          <a:p>
            <a:endParaRPr lang="fa-IR" dirty="0" smtClean="0"/>
          </a:p>
        </p:txBody>
      </p:sp>
      <p:pic>
        <p:nvPicPr>
          <p:cNvPr id="32771" name="Picture 2"/>
          <p:cNvPicPr>
            <a:picLocks noChangeAspect="1" noChangeArrowheads="1"/>
          </p:cNvPicPr>
          <p:nvPr/>
        </p:nvPicPr>
        <p:blipFill>
          <a:blip r:embed="rId2" cstate="print"/>
          <a:srcRect l="13750" t="12500" r="11874" b="5208"/>
          <a:stretch>
            <a:fillRect/>
          </a:stretch>
        </p:blipFill>
        <p:spPr bwMode="auto">
          <a:xfrm>
            <a:off x="0" y="838200"/>
            <a:ext cx="9144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ctrTitle"/>
          </p:nvPr>
        </p:nvSpPr>
        <p:spPr>
          <a:xfrm>
            <a:off x="533400" y="838200"/>
            <a:ext cx="7851775" cy="762000"/>
          </a:xfrm>
        </p:spPr>
        <p:txBody>
          <a:bodyPr/>
          <a:lstStyle/>
          <a:p>
            <a:endParaRPr lang="fa-IR" dirty="0" smtClean="0"/>
          </a:p>
        </p:txBody>
      </p:sp>
      <p:pic>
        <p:nvPicPr>
          <p:cNvPr id="33795" name="Picture 2"/>
          <p:cNvPicPr>
            <a:picLocks noChangeAspect="1" noChangeArrowheads="1"/>
          </p:cNvPicPr>
          <p:nvPr/>
        </p:nvPicPr>
        <p:blipFill>
          <a:blip r:embed="rId2" cstate="print"/>
          <a:srcRect l="20625" t="34375" r="20625" b="11458"/>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ctrTitle"/>
          </p:nvPr>
        </p:nvSpPr>
        <p:spPr>
          <a:xfrm>
            <a:off x="533400" y="838200"/>
            <a:ext cx="7851775" cy="762000"/>
          </a:xfrm>
        </p:spPr>
        <p:txBody>
          <a:bodyPr/>
          <a:lstStyle/>
          <a:p>
            <a:endParaRPr lang="fa-IR" dirty="0" smtClean="0"/>
          </a:p>
        </p:txBody>
      </p:sp>
      <p:pic>
        <p:nvPicPr>
          <p:cNvPr id="34819" name="Picture 2"/>
          <p:cNvPicPr>
            <a:picLocks noChangeAspect="1" noChangeArrowheads="1"/>
          </p:cNvPicPr>
          <p:nvPr/>
        </p:nvPicPr>
        <p:blipFill>
          <a:blip r:embed="rId2" cstate="print"/>
          <a:srcRect l="13126" t="12500" r="11874" b="4167"/>
          <a:stretch>
            <a:fillRect/>
          </a:stretch>
        </p:blipFill>
        <p:spPr bwMode="auto">
          <a:xfrm>
            <a:off x="0" y="762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idx="1"/>
          </p:nvPr>
        </p:nvPicPr>
        <p:blipFill>
          <a:blip r:embed="rId2" cstate="print"/>
          <a:srcRect l="16669" t="21559" r="15627" b="26199"/>
          <a:stretch>
            <a:fillRect/>
          </a:stretch>
        </p:blipFill>
        <p:spPr>
          <a:xfrm>
            <a:off x="0" y="-1066800"/>
            <a:ext cx="9144000" cy="3810000"/>
          </a:xfrm>
        </p:spPr>
      </p:pic>
      <p:sp>
        <p:nvSpPr>
          <p:cNvPr id="38915" name="Rectangle 1"/>
          <p:cNvSpPr>
            <a:spLocks noChangeArrowheads="1"/>
          </p:cNvSpPr>
          <p:nvPr/>
        </p:nvSpPr>
        <p:spPr bwMode="auto">
          <a:xfrm>
            <a:off x="914400" y="3276600"/>
            <a:ext cx="7620000" cy="2678113"/>
          </a:xfrm>
          <a:prstGeom prst="rect">
            <a:avLst/>
          </a:prstGeom>
          <a:noFill/>
          <a:ln w="9525">
            <a:noFill/>
            <a:miter lim="800000"/>
            <a:headEnd/>
            <a:tailEnd/>
          </a:ln>
        </p:spPr>
        <p:txBody>
          <a:bodyPr anchor="ctr">
            <a:spAutoFit/>
          </a:bodyPr>
          <a:lstStyle/>
          <a:p>
            <a:pPr algn="justLow" rtl="1" eaLnBrk="0" hangingPunct="0"/>
            <a:r>
              <a:rPr lang="en-US" sz="2800">
                <a:ea typeface="Calibri" pitchFamily="34" charset="0"/>
                <a:cs typeface="B Lotus" pitchFamily="2" charset="-78"/>
              </a:rPr>
              <a:t> </a:t>
            </a:r>
            <a:r>
              <a:rPr lang="ar-SA" sz="2800">
                <a:ea typeface="Calibri" pitchFamily="34" charset="0"/>
                <a:cs typeface="B Lotus" pitchFamily="2" charset="-78"/>
              </a:rPr>
              <a:t>اين شيرها به منظور قطع و وصل جريان</a:t>
            </a:r>
            <a:r>
              <a:rPr lang="fa-IR" sz="2800">
                <a:ea typeface="Calibri" pitchFamily="34" charset="0"/>
                <a:cs typeface="B Lotus" pitchFamily="2" charset="-78"/>
              </a:rPr>
              <a:t> سیال </a:t>
            </a:r>
            <a:r>
              <a:rPr lang="ar-SA" sz="2800">
                <a:ea typeface="Calibri" pitchFamily="34" charset="0"/>
                <a:cs typeface="B Lotus" pitchFamily="2" charset="-78"/>
              </a:rPr>
              <a:t>استفاده ميشوند. شير قطع و وصل ميتواند عبور جريان را به صورت غير پله أي كم و زياد نمايد.</a:t>
            </a:r>
            <a:r>
              <a:rPr lang="fa-IR" sz="2800">
                <a:ea typeface="Calibri" pitchFamily="34" charset="0"/>
                <a:cs typeface="B Lotus" pitchFamily="2" charset="-78"/>
              </a:rPr>
              <a:t> </a:t>
            </a:r>
          </a:p>
          <a:p>
            <a:pPr algn="justLow" rtl="1" eaLnBrk="0" hangingPunct="0"/>
            <a:r>
              <a:rPr lang="fa-IR" sz="2800">
                <a:solidFill>
                  <a:srgbClr val="FF0000"/>
                </a:solidFill>
                <a:ea typeface="Calibri" pitchFamily="34" charset="0"/>
                <a:cs typeface="B Lotus" pitchFamily="2" charset="-78"/>
              </a:rPr>
              <a:t>( در ادامه اختصارا به انواع شیرهای قطع و وصل اشاره می شود .توضیح تفصیلی این شیرها در فایل مربوطه ”اجزا وانواع شیرها“ اورده شده است)</a:t>
            </a:r>
            <a:endParaRPr lang="ar-SA" sz="2800">
              <a:solidFill>
                <a:srgbClr val="FF0000"/>
              </a:solidFill>
              <a:cs typeface="B Lotus" pitchFamily="2" charset="-78"/>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algn="r"/>
            <a:r>
              <a:rPr lang="fa-IR" sz="2800" dirty="0" smtClean="0">
                <a:solidFill>
                  <a:srgbClr val="FF0000"/>
                </a:solidFill>
                <a:cs typeface="B Titr" pitchFamily="2" charset="-78"/>
              </a:rPr>
              <a:t>انواع شیرهای قطع و وصل</a:t>
            </a:r>
            <a:r>
              <a:rPr lang="en-US" sz="2800" dirty="0" smtClean="0">
                <a:solidFill>
                  <a:srgbClr val="FF0000"/>
                </a:solidFill>
                <a:cs typeface="B Titr" pitchFamily="2" charset="-78"/>
              </a:rPr>
              <a:t>  </a:t>
            </a:r>
            <a:r>
              <a:rPr lang="en-US" sz="3600" b="1" dirty="0" smtClean="0">
                <a:solidFill>
                  <a:srgbClr val="FF0000"/>
                </a:solidFill>
              </a:rPr>
              <a:t>off –on valve        </a:t>
            </a:r>
            <a:endParaRPr lang="fa-IR" sz="3600" b="1" dirty="0" smtClean="0">
              <a:solidFill>
                <a:srgbClr val="FF0000"/>
              </a:solidFill>
            </a:endParaRPr>
          </a:p>
        </p:txBody>
      </p:sp>
      <p:pic>
        <p:nvPicPr>
          <p:cNvPr id="39939" name="Picture 2"/>
          <p:cNvPicPr>
            <a:picLocks noGrp="1" noChangeAspect="1" noChangeArrowheads="1"/>
          </p:cNvPicPr>
          <p:nvPr>
            <p:ph idx="1"/>
          </p:nvPr>
        </p:nvPicPr>
        <p:blipFill>
          <a:blip r:embed="rId2" cstate="print"/>
          <a:srcRect l="26009" t="33769" r="14644" b="21371"/>
          <a:stretch>
            <a:fillRect/>
          </a:stretch>
        </p:blipFill>
        <p:spPr>
          <a:xfrm>
            <a:off x="533400" y="1295400"/>
            <a:ext cx="8332788" cy="5334000"/>
          </a:xfr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endParaRPr lang="fa-IR" dirty="0" smtClean="0"/>
          </a:p>
        </p:txBody>
      </p:sp>
      <p:pic>
        <p:nvPicPr>
          <p:cNvPr id="40963" name="Picture 2"/>
          <p:cNvPicPr>
            <a:picLocks noChangeAspect="1" noChangeArrowheads="1"/>
          </p:cNvPicPr>
          <p:nvPr/>
        </p:nvPicPr>
        <p:blipFill>
          <a:blip r:embed="rId2" cstate="print"/>
          <a:srcRect l="26009" t="33769" r="14644" b="59183"/>
          <a:stretch>
            <a:fillRect/>
          </a:stretch>
        </p:blipFill>
        <p:spPr bwMode="auto">
          <a:xfrm>
            <a:off x="457200" y="533400"/>
            <a:ext cx="8332788" cy="838200"/>
          </a:xfrm>
          <a:prstGeom prst="rect">
            <a:avLst/>
          </a:prstGeom>
          <a:noFill/>
          <a:ln w="9525">
            <a:noFill/>
            <a:miter lim="800000"/>
            <a:headEnd/>
            <a:tailEnd/>
          </a:ln>
        </p:spPr>
      </p:pic>
      <p:pic>
        <p:nvPicPr>
          <p:cNvPr id="40964" name="Picture 3"/>
          <p:cNvPicPr>
            <a:picLocks noGrp="1" noChangeAspect="1" noChangeArrowheads="1"/>
          </p:cNvPicPr>
          <p:nvPr>
            <p:ph idx="1"/>
          </p:nvPr>
        </p:nvPicPr>
        <p:blipFill>
          <a:blip r:embed="rId3" cstate="print"/>
          <a:srcRect l="14644" t="15154" r="10857" b="9084"/>
          <a:stretch>
            <a:fillRect/>
          </a:stretch>
        </p:blipFill>
        <p:spPr>
          <a:xfrm>
            <a:off x="1239838" y="1524000"/>
            <a:ext cx="6692900" cy="5105400"/>
          </a:xfr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0" y="0"/>
            <a:ext cx="9144000" cy="4940300"/>
          </a:xfrm>
          <a:prstGeom prst="rect">
            <a:avLst/>
          </a:prstGeom>
          <a:noFill/>
          <a:ln w="9525">
            <a:noFill/>
            <a:miter lim="800000"/>
            <a:headEnd/>
            <a:tailEnd/>
          </a:ln>
        </p:spPr>
        <p:txBody>
          <a:bodyPr anchor="ctr">
            <a:spAutoFit/>
          </a:bodyPr>
          <a:lstStyle/>
          <a:p>
            <a:pPr algn="r" rtl="1" eaLnBrk="0" hangingPunct="0">
              <a:lnSpc>
                <a:spcPct val="200000"/>
              </a:lnSpc>
            </a:pPr>
            <a:r>
              <a:rPr lang="ar-SA" sz="2000" b="1">
                <a:solidFill>
                  <a:srgbClr val="FF0000"/>
                </a:solidFill>
                <a:latin typeface="Calibri" pitchFamily="34" charset="0"/>
                <a:ea typeface="Calibri" pitchFamily="34" charset="0"/>
                <a:cs typeface="B Nazanin" pitchFamily="2" charset="-78"/>
              </a:rPr>
              <a:t>اجزاي تشکيل دهنده سيستم هاي هيدروليکي:</a:t>
            </a:r>
            <a:endParaRPr lang="en-US" sz="2000" b="1">
              <a:ea typeface="Calibri" pitchFamily="34" charset="0"/>
              <a:cs typeface="B Nazanin" pitchFamily="2" charset="-78"/>
            </a:endParaRPr>
          </a:p>
          <a:p>
            <a:pPr algn="r" rtl="1" eaLnBrk="0" hangingPunct="0">
              <a:lnSpc>
                <a:spcPct val="200000"/>
              </a:lnSpc>
            </a:pPr>
            <a:r>
              <a:rPr lang="ar-SA" sz="2000" b="1">
                <a:solidFill>
                  <a:srgbClr val="000000"/>
                </a:solidFill>
                <a:latin typeface="Calibri" pitchFamily="34" charset="0"/>
                <a:ea typeface="Calibri" pitchFamily="34" charset="0"/>
                <a:cs typeface="B Nazanin" pitchFamily="2" charset="-78"/>
              </a:rPr>
              <a:t>1- مخزن : جهت نگهداري سيال</a:t>
            </a:r>
            <a:endParaRPr lang="en-US" sz="2000" b="1">
              <a:cs typeface="B Nazanin" pitchFamily="2" charset="-78"/>
            </a:endParaRPr>
          </a:p>
          <a:p>
            <a:pPr algn="r" rtl="1" eaLnBrk="0" hangingPunct="0">
              <a:lnSpc>
                <a:spcPct val="200000"/>
              </a:lnSpc>
            </a:pPr>
            <a:r>
              <a:rPr lang="ar-SA" sz="2000" b="1">
                <a:solidFill>
                  <a:srgbClr val="000000"/>
                </a:solidFill>
                <a:latin typeface="Calibri" pitchFamily="34" charset="0"/>
                <a:cs typeface="B Nazanin" pitchFamily="2" charset="-78"/>
              </a:rPr>
              <a:t>2- پمپ : جهت به جريان انداختن سيال در سيستم که توسط الکترو موتور يا موتور هاي احتراق داخلي به کار انداخته مي شوند.</a:t>
            </a:r>
            <a:endParaRPr lang="en-US" sz="2000" b="1">
              <a:cs typeface="B Nazanin" pitchFamily="2" charset="-78"/>
            </a:endParaRPr>
          </a:p>
          <a:p>
            <a:pPr algn="r" rtl="1" eaLnBrk="0" hangingPunct="0">
              <a:lnSpc>
                <a:spcPct val="200000"/>
              </a:lnSpc>
            </a:pPr>
            <a:r>
              <a:rPr lang="ar-SA" sz="2000" b="1">
                <a:solidFill>
                  <a:srgbClr val="000000"/>
                </a:solidFill>
                <a:latin typeface="Calibri" pitchFamily="34" charset="0"/>
                <a:cs typeface="B Nazanin" pitchFamily="2" charset="-78"/>
              </a:rPr>
              <a:t>3- شيرها : براي کنترل فشار، جريان و جهت حرکت سيال</a:t>
            </a:r>
            <a:endParaRPr lang="en-US" sz="2000" b="1">
              <a:cs typeface="B Nazanin" pitchFamily="2" charset="-78"/>
            </a:endParaRPr>
          </a:p>
          <a:p>
            <a:pPr algn="r" rtl="1" eaLnBrk="0" hangingPunct="0">
              <a:lnSpc>
                <a:spcPct val="200000"/>
              </a:lnSpc>
            </a:pPr>
            <a:r>
              <a:rPr lang="ar-SA" sz="2000" b="1">
                <a:solidFill>
                  <a:srgbClr val="000000"/>
                </a:solidFill>
                <a:latin typeface="Calibri" pitchFamily="34" charset="0"/>
                <a:cs typeface="B Nazanin" pitchFamily="2" charset="-78"/>
              </a:rPr>
              <a:t>4- عملگرها : جهت تبديل انرژي سيال تحت فشار به نيروي مکانيکي مولد کار(سيلندرهاي هيدروليک براي ايجاد حرکت خطي و موتور هاي هيدروليک براي ايجاد حرکت دوراني).</a:t>
            </a:r>
            <a:endParaRPr lang="en-US" sz="2000" b="1">
              <a:cs typeface="B Nazanin" pitchFamily="2" charset="-78"/>
            </a:endParaRPr>
          </a:p>
          <a:p>
            <a:pPr algn="r" rtl="1" eaLnBrk="0" hangingPunct="0">
              <a:lnSpc>
                <a:spcPct val="200000"/>
              </a:lnSpc>
            </a:pPr>
            <a:r>
              <a:rPr lang="ar-SA" sz="2000" b="1">
                <a:solidFill>
                  <a:srgbClr val="000000"/>
                </a:solidFill>
                <a:latin typeface="Calibri" pitchFamily="34" charset="0"/>
                <a:cs typeface="B Nazanin" pitchFamily="2" charset="-78"/>
              </a:rPr>
              <a:t>شکل 3 يک سيستم هيدروليکي را نشان ميدهد.</a:t>
            </a:r>
            <a:endParaRPr lang="ar-SA" sz="2000" b="1">
              <a:cs typeface="B Nazanin" pitchFamily="2" charset="-78"/>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fa-IR" dirty="0" smtClean="0"/>
          </a:p>
        </p:txBody>
      </p:sp>
      <p:pic>
        <p:nvPicPr>
          <p:cNvPr id="41987" name="Picture 2"/>
          <p:cNvPicPr>
            <a:picLocks noChangeAspect="1" noChangeArrowheads="1"/>
          </p:cNvPicPr>
          <p:nvPr/>
        </p:nvPicPr>
        <p:blipFill>
          <a:blip r:embed="rId2" cstate="print"/>
          <a:srcRect l="26009" t="40817" r="14644" b="52132"/>
          <a:stretch>
            <a:fillRect/>
          </a:stretch>
        </p:blipFill>
        <p:spPr bwMode="auto">
          <a:xfrm>
            <a:off x="811213" y="533400"/>
            <a:ext cx="8332787" cy="838200"/>
          </a:xfrm>
          <a:prstGeom prst="rect">
            <a:avLst/>
          </a:prstGeom>
          <a:noFill/>
          <a:ln w="9525">
            <a:noFill/>
            <a:miter lim="800000"/>
            <a:headEnd/>
            <a:tailEnd/>
          </a:ln>
        </p:spPr>
      </p:pic>
      <p:pic>
        <p:nvPicPr>
          <p:cNvPr id="41988" name="Picture 2"/>
          <p:cNvPicPr>
            <a:picLocks noGrp="1" noChangeAspect="1" noChangeArrowheads="1"/>
          </p:cNvPicPr>
          <p:nvPr>
            <p:ph idx="1"/>
          </p:nvPr>
        </p:nvPicPr>
        <p:blipFill>
          <a:blip r:embed="rId3" cstate="print"/>
          <a:srcRect l="13380" t="18520" r="13380" b="7401"/>
          <a:stretch>
            <a:fillRect/>
          </a:stretch>
        </p:blipFill>
        <p:spPr>
          <a:xfrm>
            <a:off x="1066800" y="1524000"/>
            <a:ext cx="6919913" cy="5249863"/>
          </a:xfr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fa-IR" dirty="0" smtClean="0"/>
          </a:p>
        </p:txBody>
      </p:sp>
      <p:pic>
        <p:nvPicPr>
          <p:cNvPr id="44035" name="Picture 2"/>
          <p:cNvPicPr>
            <a:picLocks noChangeAspect="1" noChangeArrowheads="1"/>
          </p:cNvPicPr>
          <p:nvPr/>
        </p:nvPicPr>
        <p:blipFill>
          <a:blip r:embed="rId2" cstate="print"/>
          <a:srcRect l="26009" t="47227" r="14644" b="45724"/>
          <a:stretch>
            <a:fillRect/>
          </a:stretch>
        </p:blipFill>
        <p:spPr bwMode="auto">
          <a:xfrm>
            <a:off x="533400" y="381000"/>
            <a:ext cx="8332788" cy="838200"/>
          </a:xfrm>
          <a:prstGeom prst="rect">
            <a:avLst/>
          </a:prstGeom>
          <a:noFill/>
          <a:ln w="9525">
            <a:noFill/>
            <a:miter lim="800000"/>
            <a:headEnd/>
            <a:tailEnd/>
          </a:ln>
        </p:spPr>
      </p:pic>
      <p:pic>
        <p:nvPicPr>
          <p:cNvPr id="44036" name="Picture 2"/>
          <p:cNvPicPr>
            <a:picLocks noGrp="1" noChangeAspect="1" noChangeArrowheads="1"/>
          </p:cNvPicPr>
          <p:nvPr>
            <p:ph idx="1"/>
          </p:nvPr>
        </p:nvPicPr>
        <p:blipFill>
          <a:blip r:embed="rId3" cstate="print"/>
          <a:srcRect l="51266" t="21887" r="10347" b="20869"/>
          <a:stretch>
            <a:fillRect/>
          </a:stretch>
        </p:blipFill>
        <p:spPr>
          <a:xfrm>
            <a:off x="4648200" y="1676400"/>
            <a:ext cx="4087813" cy="5029200"/>
          </a:xfrm>
          <a:noFill/>
        </p:spPr>
      </p:pic>
      <p:pic>
        <p:nvPicPr>
          <p:cNvPr id="44037" name="Picture 2"/>
          <p:cNvPicPr>
            <a:picLocks noChangeAspect="1" noChangeArrowheads="1"/>
          </p:cNvPicPr>
          <p:nvPr/>
        </p:nvPicPr>
        <p:blipFill>
          <a:blip r:embed="rId4" cstate="print"/>
          <a:srcRect l="12119" t="16837" r="43686" b="10768"/>
          <a:stretch>
            <a:fillRect/>
          </a:stretch>
        </p:blipFill>
        <p:spPr bwMode="auto">
          <a:xfrm>
            <a:off x="533400" y="1752600"/>
            <a:ext cx="3886200" cy="477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endParaRPr lang="fa-IR" dirty="0" smtClean="0"/>
          </a:p>
        </p:txBody>
      </p:sp>
      <p:pic>
        <p:nvPicPr>
          <p:cNvPr id="46083" name="Picture 2"/>
          <p:cNvPicPr>
            <a:picLocks noChangeAspect="1" noChangeArrowheads="1"/>
          </p:cNvPicPr>
          <p:nvPr/>
        </p:nvPicPr>
        <p:blipFill>
          <a:blip r:embed="rId2" cstate="print"/>
          <a:srcRect l="26009" t="52995" r="14644" b="39957"/>
          <a:stretch>
            <a:fillRect/>
          </a:stretch>
        </p:blipFill>
        <p:spPr bwMode="auto">
          <a:xfrm>
            <a:off x="533400" y="457200"/>
            <a:ext cx="8332788" cy="838200"/>
          </a:xfrm>
          <a:prstGeom prst="rect">
            <a:avLst/>
          </a:prstGeom>
          <a:noFill/>
          <a:ln w="9525">
            <a:noFill/>
            <a:miter lim="800000"/>
            <a:headEnd/>
            <a:tailEnd/>
          </a:ln>
        </p:spPr>
      </p:pic>
      <p:pic>
        <p:nvPicPr>
          <p:cNvPr id="46084" name="Picture 2"/>
          <p:cNvPicPr>
            <a:picLocks noGrp="1" noChangeAspect="1" noChangeArrowheads="1"/>
          </p:cNvPicPr>
          <p:nvPr>
            <p:ph idx="1"/>
          </p:nvPr>
        </p:nvPicPr>
        <p:blipFill>
          <a:blip r:embed="rId3" cstate="print"/>
          <a:srcRect l="57576" t="16837" r="10857" b="12453"/>
          <a:stretch>
            <a:fillRect/>
          </a:stretch>
        </p:blipFill>
        <p:spPr>
          <a:xfrm>
            <a:off x="2895600" y="1524000"/>
            <a:ext cx="3505200" cy="5029200"/>
          </a:xfrm>
          <a:noFill/>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endParaRPr lang="fa-IR" dirty="0" smtClean="0"/>
          </a:p>
        </p:txBody>
      </p:sp>
      <p:pic>
        <p:nvPicPr>
          <p:cNvPr id="48131" name="Picture 2"/>
          <p:cNvPicPr>
            <a:picLocks noChangeAspect="1" noChangeArrowheads="1"/>
          </p:cNvPicPr>
          <p:nvPr/>
        </p:nvPicPr>
        <p:blipFill>
          <a:blip r:embed="rId2" cstate="print"/>
          <a:srcRect l="26009" t="58762" r="14644" b="34830"/>
          <a:stretch>
            <a:fillRect/>
          </a:stretch>
        </p:blipFill>
        <p:spPr bwMode="auto">
          <a:xfrm>
            <a:off x="533400" y="533400"/>
            <a:ext cx="8332788" cy="762000"/>
          </a:xfrm>
          <a:prstGeom prst="rect">
            <a:avLst/>
          </a:prstGeom>
          <a:noFill/>
          <a:ln w="9525">
            <a:noFill/>
            <a:miter lim="800000"/>
            <a:headEnd/>
            <a:tailEnd/>
          </a:ln>
        </p:spPr>
      </p:pic>
      <p:pic>
        <p:nvPicPr>
          <p:cNvPr id="48132" name="Picture 2"/>
          <p:cNvPicPr>
            <a:picLocks noGrp="1" noChangeAspect="1" noChangeArrowheads="1"/>
          </p:cNvPicPr>
          <p:nvPr>
            <p:ph idx="1"/>
          </p:nvPr>
        </p:nvPicPr>
        <p:blipFill>
          <a:blip r:embed="rId3" cstate="print"/>
          <a:srcRect l="12119" t="26938" r="52525" b="32655"/>
          <a:stretch>
            <a:fillRect/>
          </a:stretch>
        </p:blipFill>
        <p:spPr>
          <a:xfrm>
            <a:off x="1752600" y="1600200"/>
            <a:ext cx="5562600" cy="4767263"/>
          </a:xfrm>
          <a:noFill/>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endParaRPr lang="fa-IR" dirty="0" smtClean="0"/>
          </a:p>
        </p:txBody>
      </p:sp>
      <p:pic>
        <p:nvPicPr>
          <p:cNvPr id="50179" name="Picture 2"/>
          <p:cNvPicPr>
            <a:picLocks noChangeAspect="1" noChangeArrowheads="1"/>
          </p:cNvPicPr>
          <p:nvPr/>
        </p:nvPicPr>
        <p:blipFill>
          <a:blip r:embed="rId2" cstate="print"/>
          <a:srcRect l="26009" t="65813" r="14644" b="28419"/>
          <a:stretch>
            <a:fillRect/>
          </a:stretch>
        </p:blipFill>
        <p:spPr bwMode="auto">
          <a:xfrm>
            <a:off x="533400" y="609600"/>
            <a:ext cx="8332788" cy="685800"/>
          </a:xfrm>
          <a:prstGeom prst="rect">
            <a:avLst/>
          </a:prstGeom>
          <a:noFill/>
          <a:ln w="9525">
            <a:noFill/>
            <a:miter lim="800000"/>
            <a:headEnd/>
            <a:tailEnd/>
          </a:ln>
        </p:spPr>
      </p:pic>
      <p:pic>
        <p:nvPicPr>
          <p:cNvPr id="50180" name="Picture 2"/>
          <p:cNvPicPr>
            <a:picLocks noGrp="1" noChangeAspect="1" noChangeArrowheads="1"/>
          </p:cNvPicPr>
          <p:nvPr>
            <p:ph idx="1"/>
          </p:nvPr>
        </p:nvPicPr>
        <p:blipFill>
          <a:blip r:embed="rId3" cstate="print"/>
          <a:srcRect l="13380" t="15154" r="18433" b="9084"/>
          <a:stretch>
            <a:fillRect/>
          </a:stretch>
        </p:blipFill>
        <p:spPr>
          <a:xfrm>
            <a:off x="1600200" y="1600200"/>
            <a:ext cx="6019800" cy="5016500"/>
          </a:xfrm>
          <a:noFill/>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fa-IR" dirty="0" smtClean="0"/>
          </a:p>
        </p:txBody>
      </p:sp>
      <p:pic>
        <p:nvPicPr>
          <p:cNvPr id="53251" name="Picture 2"/>
          <p:cNvPicPr>
            <a:picLocks noChangeAspect="1" noChangeArrowheads="1"/>
          </p:cNvPicPr>
          <p:nvPr/>
        </p:nvPicPr>
        <p:blipFill>
          <a:blip r:embed="rId2" cstate="print"/>
          <a:srcRect l="26009" t="72220" r="14644" b="21371"/>
          <a:stretch>
            <a:fillRect/>
          </a:stretch>
        </p:blipFill>
        <p:spPr bwMode="auto">
          <a:xfrm>
            <a:off x="533400" y="381000"/>
            <a:ext cx="8332788" cy="762000"/>
          </a:xfrm>
          <a:prstGeom prst="rect">
            <a:avLst/>
          </a:prstGeom>
          <a:noFill/>
          <a:ln w="9525">
            <a:noFill/>
            <a:miter lim="800000"/>
            <a:headEnd/>
            <a:tailEnd/>
          </a:ln>
        </p:spPr>
      </p:pic>
      <p:pic>
        <p:nvPicPr>
          <p:cNvPr id="53252" name="Picture 2"/>
          <p:cNvPicPr>
            <a:picLocks noGrp="1" noChangeAspect="1" noChangeArrowheads="1"/>
          </p:cNvPicPr>
          <p:nvPr>
            <p:ph idx="1"/>
          </p:nvPr>
        </p:nvPicPr>
        <p:blipFill>
          <a:blip r:embed="rId3" cstate="print"/>
          <a:srcRect l="13380" t="15154" r="12119" b="7401"/>
          <a:stretch>
            <a:fillRect/>
          </a:stretch>
        </p:blipFill>
        <p:spPr>
          <a:xfrm>
            <a:off x="1371600" y="1447800"/>
            <a:ext cx="6743700" cy="5257800"/>
          </a:xfrm>
          <a:noFill/>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ctrTitle"/>
          </p:nvPr>
        </p:nvSpPr>
        <p:spPr>
          <a:xfrm>
            <a:off x="533400" y="838200"/>
            <a:ext cx="7851775" cy="762000"/>
          </a:xfrm>
        </p:spPr>
        <p:txBody>
          <a:bodyPr/>
          <a:lstStyle/>
          <a:p>
            <a:endParaRPr lang="fa-IR" dirty="0" smtClean="0"/>
          </a:p>
        </p:txBody>
      </p:sp>
      <p:pic>
        <p:nvPicPr>
          <p:cNvPr id="55299" name="Picture 2"/>
          <p:cNvPicPr>
            <a:picLocks noChangeAspect="1" noChangeArrowheads="1"/>
          </p:cNvPicPr>
          <p:nvPr/>
        </p:nvPicPr>
        <p:blipFill>
          <a:blip r:embed="rId2" cstate="print"/>
          <a:srcRect l="16251" t="12500" r="14999"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ctrTitle"/>
          </p:nvPr>
        </p:nvSpPr>
        <p:spPr>
          <a:xfrm>
            <a:off x="533400" y="838200"/>
            <a:ext cx="7851775" cy="762000"/>
          </a:xfrm>
        </p:spPr>
        <p:txBody>
          <a:bodyPr/>
          <a:lstStyle/>
          <a:p>
            <a:endParaRPr lang="fa-IR" dirty="0" smtClean="0"/>
          </a:p>
        </p:txBody>
      </p:sp>
      <p:pic>
        <p:nvPicPr>
          <p:cNvPr id="56323" name="Picture 2"/>
          <p:cNvPicPr>
            <a:picLocks noChangeAspect="1" noChangeArrowheads="1"/>
          </p:cNvPicPr>
          <p:nvPr/>
        </p:nvPicPr>
        <p:blipFill>
          <a:blip r:embed="rId2" cstate="print"/>
          <a:srcRect l="15625"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3"/>
          <p:cNvSpPr>
            <a:spLocks noChangeArrowheads="1"/>
          </p:cNvSpPr>
          <p:nvPr/>
        </p:nvSpPr>
        <p:spPr bwMode="auto">
          <a:xfrm>
            <a:off x="4267200" y="6096000"/>
            <a:ext cx="989013" cy="244475"/>
          </a:xfrm>
          <a:prstGeom prst="rect">
            <a:avLst/>
          </a:prstGeom>
          <a:noFill/>
          <a:ln w="9525">
            <a:noFill/>
            <a:miter lim="800000"/>
            <a:headEnd/>
            <a:tailEnd/>
          </a:ln>
        </p:spPr>
        <p:txBody>
          <a:bodyPr wrap="none">
            <a:spAutoFit/>
          </a:bodyPr>
          <a:lstStyle/>
          <a:p>
            <a:r>
              <a:rPr lang="en-US" sz="1000" b="1"/>
              <a:t>2/2-way valve</a:t>
            </a:r>
          </a:p>
        </p:txBody>
      </p:sp>
      <p:pic>
        <p:nvPicPr>
          <p:cNvPr id="57347" name="Picture 14"/>
          <p:cNvPicPr>
            <a:picLocks noChangeAspect="1" noChangeArrowheads="1"/>
          </p:cNvPicPr>
          <p:nvPr/>
        </p:nvPicPr>
        <p:blipFill>
          <a:blip r:embed="rId2" cstate="print"/>
          <a:srcRect/>
          <a:stretch>
            <a:fillRect/>
          </a:stretch>
        </p:blipFill>
        <p:spPr bwMode="auto">
          <a:xfrm>
            <a:off x="685800" y="533400"/>
            <a:ext cx="7961313" cy="5356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ctrTitle"/>
          </p:nvPr>
        </p:nvSpPr>
        <p:spPr>
          <a:xfrm>
            <a:off x="533400" y="838200"/>
            <a:ext cx="7851775" cy="762000"/>
          </a:xfrm>
        </p:spPr>
        <p:txBody>
          <a:bodyPr/>
          <a:lstStyle/>
          <a:p>
            <a:endParaRPr lang="fa-IR" dirty="0" smtClean="0"/>
          </a:p>
        </p:txBody>
      </p:sp>
      <p:pic>
        <p:nvPicPr>
          <p:cNvPr id="58371"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403350" y="1628775"/>
            <a:ext cx="6480175" cy="4286250"/>
          </a:xfrm>
          <a:prstGeom prst="rect">
            <a:avLst/>
          </a:prstGeom>
          <a:noFill/>
          <a:ln w="9525">
            <a:noFill/>
            <a:miter lim="800000"/>
            <a:headEnd/>
            <a:tailEnd/>
          </a:ln>
        </p:spPr>
      </p:pic>
      <p:sp>
        <p:nvSpPr>
          <p:cNvPr id="24579" name="Line 3"/>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24580" name="Line 5"/>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24581" name="Line 6"/>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24582" name="Line 7"/>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24583" name="Line 8"/>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24584" name="Line 9"/>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sp>
        <p:nvSpPr>
          <p:cNvPr id="24585" name="Rectangle 13"/>
          <p:cNvSpPr>
            <a:spLocks noChangeArrowheads="1"/>
          </p:cNvSpPr>
          <p:nvPr/>
        </p:nvSpPr>
        <p:spPr bwMode="auto">
          <a:xfrm>
            <a:off x="468313" y="1403350"/>
            <a:ext cx="2427287" cy="290513"/>
          </a:xfrm>
          <a:prstGeom prst="rect">
            <a:avLst/>
          </a:prstGeom>
          <a:noFill/>
          <a:ln w="9525">
            <a:noFill/>
            <a:miter lim="800000"/>
            <a:headEnd/>
            <a:tailEnd/>
          </a:ln>
        </p:spPr>
        <p:txBody>
          <a:bodyPr wrap="none">
            <a:spAutoFit/>
          </a:bodyPr>
          <a:lstStyle/>
          <a:p>
            <a:r>
              <a:rPr lang="en-US" sz="1300" b="1">
                <a:solidFill>
                  <a:srgbClr val="6699FF"/>
                </a:solidFill>
              </a:rPr>
              <a:t>Power Supply Unit Elements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heckerboard(across)">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5"/>
          <p:cNvPicPr>
            <a:picLocks noChangeAspect="1" noChangeArrowheads="1"/>
          </p:cNvPicPr>
          <p:nvPr/>
        </p:nvPicPr>
        <p:blipFill>
          <a:blip r:embed="rId2" cstate="print"/>
          <a:srcRect/>
          <a:stretch>
            <a:fillRect/>
          </a:stretch>
        </p:blipFill>
        <p:spPr bwMode="auto">
          <a:xfrm>
            <a:off x="0" y="1143000"/>
            <a:ext cx="6848475" cy="5105400"/>
          </a:xfrm>
          <a:prstGeom prst="rect">
            <a:avLst/>
          </a:prstGeom>
          <a:noFill/>
          <a:ln w="9525">
            <a:noFill/>
            <a:miter lim="800000"/>
            <a:headEnd/>
            <a:tailEnd/>
          </a:ln>
        </p:spPr>
      </p:pic>
      <p:pic>
        <p:nvPicPr>
          <p:cNvPr id="59395" name="Picture 18"/>
          <p:cNvPicPr>
            <a:picLocks noChangeAspect="1" noChangeArrowheads="1"/>
          </p:cNvPicPr>
          <p:nvPr/>
        </p:nvPicPr>
        <p:blipFill>
          <a:blip r:embed="rId3" cstate="print"/>
          <a:srcRect/>
          <a:stretch>
            <a:fillRect/>
          </a:stretch>
        </p:blipFill>
        <p:spPr bwMode="auto">
          <a:xfrm>
            <a:off x="7010400" y="533400"/>
            <a:ext cx="1905000" cy="3221038"/>
          </a:xfrm>
          <a:prstGeom prst="rect">
            <a:avLst/>
          </a:prstGeom>
          <a:noFill/>
          <a:ln w="9525">
            <a:noFill/>
            <a:miter lim="800000"/>
            <a:headEnd/>
            <a:tailEnd/>
          </a:ln>
        </p:spPr>
      </p:pic>
      <p:pic>
        <p:nvPicPr>
          <p:cNvPr id="59396" name="Picture 19"/>
          <p:cNvPicPr>
            <a:picLocks noChangeAspect="1" noChangeArrowheads="1"/>
          </p:cNvPicPr>
          <p:nvPr/>
        </p:nvPicPr>
        <p:blipFill>
          <a:blip r:embed="rId4" cstate="print"/>
          <a:srcRect/>
          <a:stretch>
            <a:fillRect/>
          </a:stretch>
        </p:blipFill>
        <p:spPr bwMode="auto">
          <a:xfrm>
            <a:off x="6629400" y="3810000"/>
            <a:ext cx="2081213" cy="2819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7"/>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60419" name="Line 9"/>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60420" name="Line 10"/>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60421" name="Line 11"/>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pic>
        <p:nvPicPr>
          <p:cNvPr id="67600" name="Picture 16"/>
          <p:cNvPicPr>
            <a:picLocks noChangeAspect="1" noChangeArrowheads="1"/>
          </p:cNvPicPr>
          <p:nvPr/>
        </p:nvPicPr>
        <p:blipFill>
          <a:blip r:embed="rId2" cstate="print"/>
          <a:srcRect/>
          <a:stretch>
            <a:fillRect/>
          </a:stretch>
        </p:blipFill>
        <p:spPr bwMode="auto">
          <a:xfrm>
            <a:off x="304800" y="533400"/>
            <a:ext cx="6929438" cy="5562600"/>
          </a:xfrm>
          <a:prstGeom prst="rect">
            <a:avLst/>
          </a:prstGeom>
          <a:noFill/>
          <a:ln w="9525">
            <a:noFill/>
            <a:miter lim="800000"/>
            <a:headEnd/>
            <a:tailEnd/>
          </a:ln>
        </p:spPr>
      </p:pic>
      <p:pic>
        <p:nvPicPr>
          <p:cNvPr id="60423" name="Picture 19"/>
          <p:cNvPicPr>
            <a:picLocks noChangeAspect="1" noChangeArrowheads="1"/>
          </p:cNvPicPr>
          <p:nvPr/>
        </p:nvPicPr>
        <p:blipFill>
          <a:blip r:embed="rId3" cstate="print"/>
          <a:srcRect/>
          <a:stretch>
            <a:fillRect/>
          </a:stretch>
        </p:blipFill>
        <p:spPr bwMode="auto">
          <a:xfrm>
            <a:off x="6858000" y="4495800"/>
            <a:ext cx="1968500" cy="2019300"/>
          </a:xfrm>
          <a:prstGeom prst="rect">
            <a:avLst/>
          </a:prstGeom>
          <a:noFill/>
          <a:ln w="9525">
            <a:noFill/>
            <a:miter lim="800000"/>
            <a:headEnd/>
            <a:tailEnd/>
          </a:ln>
        </p:spPr>
      </p:pic>
      <p:sp>
        <p:nvSpPr>
          <p:cNvPr id="60424" name="Oval 21"/>
          <p:cNvSpPr>
            <a:spLocks noChangeArrowheads="1"/>
          </p:cNvSpPr>
          <p:nvPr/>
        </p:nvSpPr>
        <p:spPr bwMode="auto">
          <a:xfrm>
            <a:off x="7086600" y="3886200"/>
            <a:ext cx="457200" cy="457200"/>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
        <p:nvSpPr>
          <p:cNvPr id="60425" name="Oval 22"/>
          <p:cNvSpPr>
            <a:spLocks noChangeArrowheads="1"/>
          </p:cNvSpPr>
          <p:nvPr/>
        </p:nvSpPr>
        <p:spPr bwMode="auto">
          <a:xfrm>
            <a:off x="7467600" y="4267200"/>
            <a:ext cx="304800" cy="304800"/>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
        <p:nvSpPr>
          <p:cNvPr id="60426" name="Oval 23"/>
          <p:cNvSpPr>
            <a:spLocks noChangeArrowheads="1"/>
          </p:cNvSpPr>
          <p:nvPr/>
        </p:nvSpPr>
        <p:spPr bwMode="auto">
          <a:xfrm>
            <a:off x="7772400" y="4495800"/>
            <a:ext cx="190500" cy="190500"/>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7600"/>
                                        </p:tgtEl>
                                        <p:attrNameLst>
                                          <p:attrName>style.visibility</p:attrName>
                                        </p:attrNameLst>
                                      </p:cBhvr>
                                      <p:to>
                                        <p:strVal val="visible"/>
                                      </p:to>
                                    </p:set>
                                    <p:animEffect transition="in" filter="randombar(horizontal)">
                                      <p:cBhvr>
                                        <p:cTn id="7" dur="500"/>
                                        <p:tgtEl>
                                          <p:spTgt spid="67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Line 4"/>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61443" name="Line 5"/>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61444" name="Line 6"/>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61445" name="Line 7"/>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61446" name="Line 8"/>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sp>
        <p:nvSpPr>
          <p:cNvPr id="61447" name="Rectangle 12"/>
          <p:cNvSpPr>
            <a:spLocks noChangeArrowheads="1"/>
          </p:cNvSpPr>
          <p:nvPr/>
        </p:nvSpPr>
        <p:spPr bwMode="auto">
          <a:xfrm>
            <a:off x="381000" y="228600"/>
            <a:ext cx="7543800" cy="1006475"/>
          </a:xfrm>
          <a:prstGeom prst="rect">
            <a:avLst/>
          </a:prstGeom>
          <a:noFill/>
          <a:ln w="9525">
            <a:noFill/>
            <a:miter lim="800000"/>
            <a:headEnd/>
            <a:tailEnd/>
          </a:ln>
        </p:spPr>
        <p:txBody>
          <a:bodyPr>
            <a:spAutoFit/>
          </a:bodyPr>
          <a:lstStyle/>
          <a:p>
            <a:r>
              <a:rPr lang="en-US" sz="1000" b="1"/>
              <a:t>Directional control valves</a:t>
            </a:r>
          </a:p>
          <a:p>
            <a:r>
              <a:rPr lang="en-US" sz="1000" b="1"/>
              <a:t>- 2/2-way valve</a:t>
            </a:r>
          </a:p>
          <a:p>
            <a:r>
              <a:rPr lang="en-US" sz="1000" b="1"/>
              <a:t>- 3/2-way valve</a:t>
            </a:r>
          </a:p>
          <a:p>
            <a:r>
              <a:rPr lang="en-US" sz="1000" b="1"/>
              <a:t>- 4/2-way valve</a:t>
            </a:r>
          </a:p>
          <a:p>
            <a:r>
              <a:rPr lang="en-US" sz="1000" b="1"/>
              <a:t>- 5/2-way valve</a:t>
            </a:r>
          </a:p>
          <a:p>
            <a:r>
              <a:rPr lang="en-US" sz="1000" b="1"/>
              <a:t>- 4/3-way valve.</a:t>
            </a:r>
          </a:p>
        </p:txBody>
      </p:sp>
      <p:pic>
        <p:nvPicPr>
          <p:cNvPr id="61448" name="Picture 13"/>
          <p:cNvPicPr>
            <a:picLocks noChangeAspect="1" noChangeArrowheads="1"/>
          </p:cNvPicPr>
          <p:nvPr/>
        </p:nvPicPr>
        <p:blipFill>
          <a:blip r:embed="rId2" cstate="print"/>
          <a:srcRect/>
          <a:stretch>
            <a:fillRect/>
          </a:stretch>
        </p:blipFill>
        <p:spPr bwMode="auto">
          <a:xfrm>
            <a:off x="3124200" y="484188"/>
            <a:ext cx="4038600" cy="6034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ctrTitle"/>
          </p:nvPr>
        </p:nvSpPr>
        <p:spPr>
          <a:xfrm>
            <a:off x="533400" y="838200"/>
            <a:ext cx="7851775" cy="762000"/>
          </a:xfrm>
        </p:spPr>
        <p:txBody>
          <a:bodyPr/>
          <a:lstStyle/>
          <a:p>
            <a:endParaRPr lang="fa-IR" dirty="0" smtClean="0"/>
          </a:p>
        </p:txBody>
      </p:sp>
      <p:pic>
        <p:nvPicPr>
          <p:cNvPr id="62467"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ctrTitle"/>
          </p:nvPr>
        </p:nvSpPr>
        <p:spPr>
          <a:xfrm>
            <a:off x="533400" y="838200"/>
            <a:ext cx="7851775" cy="762000"/>
          </a:xfrm>
        </p:spPr>
        <p:txBody>
          <a:bodyPr/>
          <a:lstStyle/>
          <a:p>
            <a:endParaRPr lang="fa-IR" dirty="0" smtClean="0"/>
          </a:p>
        </p:txBody>
      </p:sp>
      <p:pic>
        <p:nvPicPr>
          <p:cNvPr id="63491" name="Picture 2"/>
          <p:cNvPicPr>
            <a:picLocks noChangeAspect="1" noChangeArrowheads="1"/>
          </p:cNvPicPr>
          <p:nvPr/>
        </p:nvPicPr>
        <p:blipFill>
          <a:blip r:embed="rId2" cstate="print"/>
          <a:srcRect l="15625"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ctrTitle"/>
          </p:nvPr>
        </p:nvSpPr>
        <p:spPr>
          <a:xfrm>
            <a:off x="533400" y="838200"/>
            <a:ext cx="7851775" cy="762000"/>
          </a:xfrm>
        </p:spPr>
        <p:txBody>
          <a:bodyPr/>
          <a:lstStyle/>
          <a:p>
            <a:endParaRPr lang="fa-IR" dirty="0" smtClean="0"/>
          </a:p>
        </p:txBody>
      </p:sp>
      <p:pic>
        <p:nvPicPr>
          <p:cNvPr id="64515"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ctrTitle"/>
          </p:nvPr>
        </p:nvSpPr>
        <p:spPr>
          <a:xfrm>
            <a:off x="533400" y="838200"/>
            <a:ext cx="7851775" cy="762000"/>
          </a:xfrm>
        </p:spPr>
        <p:txBody>
          <a:bodyPr/>
          <a:lstStyle/>
          <a:p>
            <a:endParaRPr lang="fa-IR" dirty="0" smtClean="0"/>
          </a:p>
        </p:txBody>
      </p:sp>
      <p:pic>
        <p:nvPicPr>
          <p:cNvPr id="65539" name="Picture 2"/>
          <p:cNvPicPr>
            <a:picLocks noChangeAspect="1" noChangeArrowheads="1"/>
          </p:cNvPicPr>
          <p:nvPr/>
        </p:nvPicPr>
        <p:blipFill>
          <a:blip r:embed="rId2" cstate="print"/>
          <a:srcRect l="16251" t="12500" r="14999"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ctrTitle"/>
          </p:nvPr>
        </p:nvSpPr>
        <p:spPr>
          <a:xfrm>
            <a:off x="533400" y="838200"/>
            <a:ext cx="7851775" cy="762000"/>
          </a:xfrm>
        </p:spPr>
        <p:txBody>
          <a:bodyPr/>
          <a:lstStyle/>
          <a:p>
            <a:endParaRPr lang="fa-IR" dirty="0" smtClean="0"/>
          </a:p>
        </p:txBody>
      </p:sp>
      <p:pic>
        <p:nvPicPr>
          <p:cNvPr id="66563" name="Picture 2"/>
          <p:cNvPicPr>
            <a:picLocks noChangeAspect="1" noChangeArrowheads="1"/>
          </p:cNvPicPr>
          <p:nvPr/>
        </p:nvPicPr>
        <p:blipFill>
          <a:blip r:embed="rId2" cstate="print"/>
          <a:srcRect l="16251" t="13542" r="14375" b="6250"/>
          <a:stretch>
            <a:fillRect/>
          </a:stretch>
        </p:blipFill>
        <p:spPr bwMode="auto">
          <a:xfrm>
            <a:off x="0" y="990600"/>
            <a:ext cx="9144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ctrTitle"/>
          </p:nvPr>
        </p:nvSpPr>
        <p:spPr>
          <a:xfrm>
            <a:off x="533400" y="838200"/>
            <a:ext cx="7851775" cy="762000"/>
          </a:xfrm>
        </p:spPr>
        <p:txBody>
          <a:bodyPr/>
          <a:lstStyle/>
          <a:p>
            <a:endParaRPr lang="fa-IR" dirty="0" smtClean="0"/>
          </a:p>
        </p:txBody>
      </p:sp>
      <p:pic>
        <p:nvPicPr>
          <p:cNvPr id="67587" name="Picture 2"/>
          <p:cNvPicPr>
            <a:picLocks noChangeAspect="1" noChangeArrowheads="1"/>
          </p:cNvPicPr>
          <p:nvPr/>
        </p:nvPicPr>
        <p:blipFill>
          <a:blip r:embed="rId2" cstate="print"/>
          <a:srcRect l="15625" t="12500" r="13750"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ctrTitle"/>
          </p:nvPr>
        </p:nvSpPr>
        <p:spPr>
          <a:xfrm>
            <a:off x="533400" y="838200"/>
            <a:ext cx="7851775" cy="762000"/>
          </a:xfrm>
        </p:spPr>
        <p:txBody>
          <a:bodyPr/>
          <a:lstStyle/>
          <a:p>
            <a:endParaRPr lang="fa-IR" dirty="0" smtClean="0"/>
          </a:p>
        </p:txBody>
      </p:sp>
      <p:pic>
        <p:nvPicPr>
          <p:cNvPr id="68611"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fa-IR" smtClean="0"/>
          </a:p>
        </p:txBody>
      </p:sp>
      <p:pic>
        <p:nvPicPr>
          <p:cNvPr id="25603" name="Picture 2"/>
          <p:cNvPicPr>
            <a:picLocks noGrp="1" noChangeAspect="1" noChangeArrowheads="1"/>
          </p:cNvPicPr>
          <p:nvPr>
            <p:ph idx="1"/>
          </p:nvPr>
        </p:nvPicPr>
        <p:blipFill>
          <a:blip r:embed="rId2" cstate="print"/>
          <a:srcRect l="4543" t="11784" r="2017" b="20869"/>
          <a:stretch>
            <a:fillRect/>
          </a:stretch>
        </p:blipFill>
        <p:spPr>
          <a:xfrm>
            <a:off x="0" y="838200"/>
            <a:ext cx="9144000" cy="5181600"/>
          </a:xfrm>
          <a:noFill/>
        </p:spPr>
      </p:pic>
      <p:pic>
        <p:nvPicPr>
          <p:cNvPr id="25604" name="Picture 3"/>
          <p:cNvPicPr>
            <a:picLocks noChangeAspect="1" noChangeArrowheads="1"/>
          </p:cNvPicPr>
          <p:nvPr/>
        </p:nvPicPr>
        <p:blipFill>
          <a:blip r:embed="rId3" cstate="print"/>
          <a:srcRect/>
          <a:stretch>
            <a:fillRect/>
          </a:stretch>
        </p:blipFill>
        <p:spPr bwMode="auto">
          <a:xfrm>
            <a:off x="0" y="762000"/>
            <a:ext cx="4419600" cy="4972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ctrTitle"/>
          </p:nvPr>
        </p:nvSpPr>
        <p:spPr>
          <a:xfrm>
            <a:off x="533400" y="838200"/>
            <a:ext cx="7851775" cy="762000"/>
          </a:xfrm>
        </p:spPr>
        <p:txBody>
          <a:bodyPr/>
          <a:lstStyle/>
          <a:p>
            <a:endParaRPr lang="fa-IR" dirty="0" smtClean="0"/>
          </a:p>
        </p:txBody>
      </p:sp>
      <p:pic>
        <p:nvPicPr>
          <p:cNvPr id="69635" name="Picture 2"/>
          <p:cNvPicPr>
            <a:picLocks noChangeAspect="1" noChangeArrowheads="1"/>
          </p:cNvPicPr>
          <p:nvPr/>
        </p:nvPicPr>
        <p:blipFill>
          <a:blip r:embed="rId2" cstate="print"/>
          <a:srcRect l="15625" t="12500" r="14375" b="5208"/>
          <a:stretch>
            <a:fillRect/>
          </a:stretch>
        </p:blipFill>
        <p:spPr bwMode="auto">
          <a:xfrm>
            <a:off x="0" y="838200"/>
            <a:ext cx="9144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a:xfrm>
            <a:off x="533400" y="838200"/>
            <a:ext cx="7851775" cy="762000"/>
          </a:xfrm>
        </p:spPr>
        <p:txBody>
          <a:bodyPr/>
          <a:lstStyle/>
          <a:p>
            <a:endParaRPr lang="fa-IR" dirty="0" smtClean="0"/>
          </a:p>
        </p:txBody>
      </p:sp>
      <p:pic>
        <p:nvPicPr>
          <p:cNvPr id="70659"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ctrTitle"/>
          </p:nvPr>
        </p:nvSpPr>
        <p:spPr>
          <a:xfrm>
            <a:off x="533400" y="838200"/>
            <a:ext cx="7851775" cy="762000"/>
          </a:xfrm>
        </p:spPr>
        <p:txBody>
          <a:bodyPr/>
          <a:lstStyle/>
          <a:p>
            <a:endParaRPr lang="fa-IR" dirty="0" smtClean="0"/>
          </a:p>
        </p:txBody>
      </p:sp>
      <p:pic>
        <p:nvPicPr>
          <p:cNvPr id="71683" name="Picture 2"/>
          <p:cNvPicPr>
            <a:picLocks noChangeAspect="1" noChangeArrowheads="1"/>
          </p:cNvPicPr>
          <p:nvPr/>
        </p:nvPicPr>
        <p:blipFill>
          <a:blip r:embed="rId2" cstate="print"/>
          <a:srcRect l="16251" t="12500" r="13750"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ctrTitle"/>
          </p:nvPr>
        </p:nvSpPr>
        <p:spPr>
          <a:xfrm>
            <a:off x="533400" y="838200"/>
            <a:ext cx="7851775" cy="762000"/>
          </a:xfrm>
        </p:spPr>
        <p:txBody>
          <a:bodyPr/>
          <a:lstStyle/>
          <a:p>
            <a:endParaRPr lang="fa-IR" dirty="0" smtClean="0"/>
          </a:p>
        </p:txBody>
      </p:sp>
      <p:pic>
        <p:nvPicPr>
          <p:cNvPr id="72707" name="Picture 2"/>
          <p:cNvPicPr>
            <a:picLocks noChangeAspect="1" noChangeArrowheads="1"/>
          </p:cNvPicPr>
          <p:nvPr/>
        </p:nvPicPr>
        <p:blipFill>
          <a:blip r:embed="rId2" cstate="print"/>
          <a:srcRect l="15625" t="12500" r="13750"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ctrTitle"/>
          </p:nvPr>
        </p:nvSpPr>
        <p:spPr>
          <a:xfrm>
            <a:off x="533400" y="838200"/>
            <a:ext cx="7851775" cy="762000"/>
          </a:xfrm>
        </p:spPr>
        <p:txBody>
          <a:bodyPr/>
          <a:lstStyle/>
          <a:p>
            <a:endParaRPr lang="fa-IR" dirty="0" smtClean="0"/>
          </a:p>
        </p:txBody>
      </p:sp>
      <p:pic>
        <p:nvPicPr>
          <p:cNvPr id="73731"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ctrTitle"/>
          </p:nvPr>
        </p:nvSpPr>
        <p:spPr>
          <a:xfrm>
            <a:off x="533400" y="838200"/>
            <a:ext cx="7851775" cy="762000"/>
          </a:xfrm>
        </p:spPr>
        <p:txBody>
          <a:bodyPr/>
          <a:lstStyle/>
          <a:p>
            <a:endParaRPr lang="fa-IR" dirty="0" smtClean="0"/>
          </a:p>
        </p:txBody>
      </p:sp>
      <p:pic>
        <p:nvPicPr>
          <p:cNvPr id="74755" name="Picture 2"/>
          <p:cNvPicPr>
            <a:picLocks noChangeAspect="1" noChangeArrowheads="1"/>
          </p:cNvPicPr>
          <p:nvPr/>
        </p:nvPicPr>
        <p:blipFill>
          <a:blip r:embed="rId2" cstate="print"/>
          <a:srcRect l="15625"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ctrTitle"/>
          </p:nvPr>
        </p:nvSpPr>
        <p:spPr>
          <a:xfrm>
            <a:off x="533400" y="838200"/>
            <a:ext cx="7851775" cy="762000"/>
          </a:xfrm>
        </p:spPr>
        <p:txBody>
          <a:bodyPr/>
          <a:lstStyle/>
          <a:p>
            <a:endParaRPr lang="fa-IR" dirty="0" smtClean="0"/>
          </a:p>
        </p:txBody>
      </p:sp>
      <p:pic>
        <p:nvPicPr>
          <p:cNvPr id="75779" name="Picture 2"/>
          <p:cNvPicPr>
            <a:picLocks noChangeAspect="1" noChangeArrowheads="1"/>
          </p:cNvPicPr>
          <p:nvPr/>
        </p:nvPicPr>
        <p:blipFill>
          <a:blip r:embed="rId2" cstate="print"/>
          <a:srcRect l="15625"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ctrTitle"/>
          </p:nvPr>
        </p:nvSpPr>
        <p:spPr>
          <a:xfrm>
            <a:off x="533400" y="838200"/>
            <a:ext cx="7851775" cy="762000"/>
          </a:xfrm>
        </p:spPr>
        <p:txBody>
          <a:bodyPr/>
          <a:lstStyle/>
          <a:p>
            <a:endParaRPr lang="fa-IR" dirty="0" smtClean="0"/>
          </a:p>
        </p:txBody>
      </p:sp>
      <p:pic>
        <p:nvPicPr>
          <p:cNvPr id="76803" name="Picture 2"/>
          <p:cNvPicPr>
            <a:picLocks noChangeAspect="1" noChangeArrowheads="1"/>
          </p:cNvPicPr>
          <p:nvPr/>
        </p:nvPicPr>
        <p:blipFill>
          <a:blip r:embed="rId2" cstate="print"/>
          <a:srcRect l="15625" t="11458" r="13750" b="6250"/>
          <a:stretch>
            <a:fillRect/>
          </a:stretch>
        </p:blipFill>
        <p:spPr bwMode="auto">
          <a:xfrm>
            <a:off x="0" y="838200"/>
            <a:ext cx="9144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ctrTitle"/>
          </p:nvPr>
        </p:nvSpPr>
        <p:spPr>
          <a:xfrm>
            <a:off x="533400" y="838200"/>
            <a:ext cx="7851775" cy="762000"/>
          </a:xfrm>
        </p:spPr>
        <p:txBody>
          <a:bodyPr/>
          <a:lstStyle/>
          <a:p>
            <a:endParaRPr lang="fa-IR" dirty="0" smtClean="0"/>
          </a:p>
        </p:txBody>
      </p:sp>
      <p:pic>
        <p:nvPicPr>
          <p:cNvPr id="77827"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ctrTitle"/>
          </p:nvPr>
        </p:nvSpPr>
        <p:spPr>
          <a:xfrm>
            <a:off x="533400" y="838200"/>
            <a:ext cx="7851775" cy="762000"/>
          </a:xfrm>
        </p:spPr>
        <p:txBody>
          <a:bodyPr/>
          <a:lstStyle/>
          <a:p>
            <a:endParaRPr lang="fa-IR" dirty="0" smtClean="0"/>
          </a:p>
        </p:txBody>
      </p:sp>
      <p:pic>
        <p:nvPicPr>
          <p:cNvPr id="78851"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457200" y="0"/>
            <a:ext cx="8382000" cy="3698875"/>
          </a:xfrm>
          <a:prstGeom prst="rect">
            <a:avLst/>
          </a:prstGeom>
          <a:noFill/>
          <a:ln w="9525">
            <a:noFill/>
            <a:miter lim="800000"/>
            <a:headEnd/>
            <a:tailEnd/>
          </a:ln>
        </p:spPr>
        <p:txBody>
          <a:bodyPr anchor="ctr">
            <a:spAutoFit/>
          </a:bodyPr>
          <a:lstStyle/>
          <a:p>
            <a:pPr algn="r" rtl="1" eaLnBrk="0" hangingPunct="0">
              <a:lnSpc>
                <a:spcPct val="200000"/>
              </a:lnSpc>
            </a:pPr>
            <a:r>
              <a:rPr lang="ar-SA" sz="2000" b="1">
                <a:solidFill>
                  <a:srgbClr val="000000"/>
                </a:solidFill>
                <a:latin typeface="Calibri" pitchFamily="34" charset="0"/>
                <a:ea typeface="Calibri" pitchFamily="34" charset="0"/>
                <a:cs typeface="B Nazanin" pitchFamily="2" charset="-78"/>
              </a:rPr>
              <a:t>اساس کار تمام سيستم هاي هيدروليکي وپنوماتيکي بر قانون پاسکال استوار است. </a:t>
            </a:r>
            <a:endParaRPr lang="en-US" sz="2000" b="1">
              <a:ea typeface="Calibri" pitchFamily="34" charset="0"/>
              <a:cs typeface="B Nazanin" pitchFamily="2" charset="-78"/>
            </a:endParaRPr>
          </a:p>
          <a:p>
            <a:pPr algn="r" rtl="1" eaLnBrk="0" hangingPunct="0">
              <a:lnSpc>
                <a:spcPct val="200000"/>
              </a:lnSpc>
            </a:pPr>
            <a:r>
              <a:rPr lang="ar-SA" sz="2000" b="1">
                <a:solidFill>
                  <a:srgbClr val="FF0000"/>
                </a:solidFill>
                <a:latin typeface="Calibri" pitchFamily="34" charset="0"/>
                <a:ea typeface="Calibri" pitchFamily="34" charset="0"/>
                <a:cs typeface="B Nazanin" pitchFamily="2" charset="-78"/>
              </a:rPr>
              <a:t>قانون پاسکال:</a:t>
            </a:r>
            <a:endParaRPr lang="en-US" sz="2000" b="1">
              <a:cs typeface="B Nazanin" pitchFamily="2" charset="-78"/>
            </a:endParaRPr>
          </a:p>
          <a:p>
            <a:pPr algn="r" rtl="1" eaLnBrk="0" hangingPunct="0">
              <a:lnSpc>
                <a:spcPct val="200000"/>
              </a:lnSpc>
            </a:pPr>
            <a:r>
              <a:rPr lang="ar-SA" sz="2000" b="1">
                <a:solidFill>
                  <a:srgbClr val="000000"/>
                </a:solidFill>
                <a:latin typeface="Calibri" pitchFamily="34" charset="0"/>
                <a:cs typeface="B Nazanin" pitchFamily="2" charset="-78"/>
              </a:rPr>
              <a:t>1.    فشار سرتاسر سيال در حال سکون يکسان است .(با صرف نظر از وزن سيال)</a:t>
            </a:r>
            <a:endParaRPr lang="en-US" sz="2000" b="1">
              <a:cs typeface="B Nazanin" pitchFamily="2" charset="-78"/>
            </a:endParaRPr>
          </a:p>
          <a:p>
            <a:pPr algn="r" rtl="1" eaLnBrk="0" hangingPunct="0">
              <a:lnSpc>
                <a:spcPct val="200000"/>
              </a:lnSpc>
            </a:pPr>
            <a:r>
              <a:rPr lang="ar-SA" sz="2000" b="1">
                <a:solidFill>
                  <a:srgbClr val="000000"/>
                </a:solidFill>
                <a:latin typeface="Calibri" pitchFamily="34" charset="0"/>
                <a:cs typeface="B Nazanin" pitchFamily="2" charset="-78"/>
              </a:rPr>
              <a:t>2.    در هر لحظه فشار استاتيکي در تمام جهات يکسان است.</a:t>
            </a:r>
            <a:endParaRPr lang="en-US" sz="2000" b="1">
              <a:cs typeface="B Nazanin" pitchFamily="2" charset="-78"/>
            </a:endParaRPr>
          </a:p>
          <a:p>
            <a:pPr algn="r" rtl="1" eaLnBrk="0" hangingPunct="0">
              <a:lnSpc>
                <a:spcPct val="200000"/>
              </a:lnSpc>
            </a:pPr>
            <a:r>
              <a:rPr lang="ar-SA" sz="2000" b="1">
                <a:solidFill>
                  <a:srgbClr val="000000"/>
                </a:solidFill>
                <a:latin typeface="Calibri" pitchFamily="34" charset="0"/>
                <a:cs typeface="B Nazanin" pitchFamily="2" charset="-78"/>
              </a:rPr>
              <a:t>3.    فشار سيال در تماس با سطوح بصورت عمودي وارد ميگردد.</a:t>
            </a:r>
            <a:endParaRPr lang="en-US" sz="2000" b="1">
              <a:cs typeface="B Nazanin" pitchFamily="2" charset="-78"/>
            </a:endParaRPr>
          </a:p>
          <a:p>
            <a:pPr algn="r" eaLnBrk="0" hangingPunct="0">
              <a:lnSpc>
                <a:spcPct val="200000"/>
              </a:lnSpc>
            </a:pPr>
            <a:endParaRPr lang="en-US" sz="2000" b="1">
              <a:cs typeface="B Nazanin" pitchFamily="2" charset="-78"/>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ctrTitle"/>
          </p:nvPr>
        </p:nvSpPr>
        <p:spPr>
          <a:xfrm>
            <a:off x="533400" y="838200"/>
            <a:ext cx="7851775" cy="762000"/>
          </a:xfrm>
        </p:spPr>
        <p:txBody>
          <a:bodyPr/>
          <a:lstStyle/>
          <a:p>
            <a:endParaRPr lang="fa-IR" dirty="0" smtClean="0"/>
          </a:p>
        </p:txBody>
      </p:sp>
      <p:pic>
        <p:nvPicPr>
          <p:cNvPr id="79875"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ctrTitle"/>
          </p:nvPr>
        </p:nvSpPr>
        <p:spPr>
          <a:xfrm>
            <a:off x="533400" y="838200"/>
            <a:ext cx="7851775" cy="762000"/>
          </a:xfrm>
        </p:spPr>
        <p:txBody>
          <a:bodyPr/>
          <a:lstStyle/>
          <a:p>
            <a:endParaRPr lang="fa-IR" dirty="0" smtClean="0"/>
          </a:p>
        </p:txBody>
      </p:sp>
      <p:pic>
        <p:nvPicPr>
          <p:cNvPr id="80899"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038600" y="1219200"/>
            <a:ext cx="4549775" cy="5270500"/>
            <a:chOff x="2251" y="899"/>
            <a:chExt cx="2580" cy="3953"/>
          </a:xfrm>
        </p:grpSpPr>
        <p:pic>
          <p:nvPicPr>
            <p:cNvPr id="81930" name="Picture 3"/>
            <p:cNvPicPr>
              <a:picLocks noChangeAspect="1" noChangeArrowheads="1"/>
            </p:cNvPicPr>
            <p:nvPr/>
          </p:nvPicPr>
          <p:blipFill>
            <a:blip r:embed="rId2" cstate="print"/>
            <a:srcRect/>
            <a:stretch>
              <a:fillRect/>
            </a:stretch>
          </p:blipFill>
          <p:spPr bwMode="auto">
            <a:xfrm>
              <a:off x="2251" y="899"/>
              <a:ext cx="2580" cy="1938"/>
            </a:xfrm>
            <a:prstGeom prst="rect">
              <a:avLst/>
            </a:prstGeom>
            <a:noFill/>
            <a:ln w="9525">
              <a:noFill/>
              <a:miter lim="800000"/>
              <a:headEnd/>
              <a:tailEnd/>
            </a:ln>
          </p:spPr>
        </p:pic>
        <p:pic>
          <p:nvPicPr>
            <p:cNvPr id="81931" name="Picture 4"/>
            <p:cNvPicPr>
              <a:picLocks noChangeAspect="1" noChangeArrowheads="1"/>
            </p:cNvPicPr>
            <p:nvPr/>
          </p:nvPicPr>
          <p:blipFill>
            <a:blip r:embed="rId3" cstate="print"/>
            <a:srcRect/>
            <a:stretch>
              <a:fillRect/>
            </a:stretch>
          </p:blipFill>
          <p:spPr bwMode="auto">
            <a:xfrm>
              <a:off x="2447" y="2956"/>
              <a:ext cx="2310" cy="1896"/>
            </a:xfrm>
            <a:prstGeom prst="rect">
              <a:avLst/>
            </a:prstGeom>
            <a:noFill/>
            <a:ln w="9525">
              <a:noFill/>
              <a:miter lim="800000"/>
              <a:headEnd/>
              <a:tailEnd/>
            </a:ln>
          </p:spPr>
        </p:pic>
      </p:grpSp>
      <p:sp>
        <p:nvSpPr>
          <p:cNvPr id="81923" name="Line 5"/>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81924" name="Line 7"/>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81925" name="Line 8"/>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81926" name="Line 9"/>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81927" name="Line 10"/>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81928" name="Line 11"/>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pic>
        <p:nvPicPr>
          <p:cNvPr id="81929" name="Picture 19"/>
          <p:cNvPicPr>
            <a:picLocks noChangeAspect="1" noChangeArrowheads="1"/>
          </p:cNvPicPr>
          <p:nvPr/>
        </p:nvPicPr>
        <p:blipFill>
          <a:blip r:embed="rId4" cstate="print"/>
          <a:srcRect/>
          <a:stretch>
            <a:fillRect/>
          </a:stretch>
        </p:blipFill>
        <p:spPr bwMode="auto">
          <a:xfrm>
            <a:off x="0" y="4838700"/>
            <a:ext cx="1968500" cy="2019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ctrTitle"/>
          </p:nvPr>
        </p:nvSpPr>
        <p:spPr>
          <a:xfrm>
            <a:off x="533400" y="838200"/>
            <a:ext cx="7851775" cy="762000"/>
          </a:xfrm>
        </p:spPr>
        <p:txBody>
          <a:bodyPr/>
          <a:lstStyle/>
          <a:p>
            <a:endParaRPr lang="fa-IR" dirty="0" smtClean="0"/>
          </a:p>
        </p:txBody>
      </p:sp>
      <p:pic>
        <p:nvPicPr>
          <p:cNvPr id="84995" name="Picture 2"/>
          <p:cNvPicPr>
            <a:picLocks noChangeAspect="1" noChangeArrowheads="1"/>
          </p:cNvPicPr>
          <p:nvPr/>
        </p:nvPicPr>
        <p:blipFill>
          <a:blip r:embed="rId2" cstate="print"/>
          <a:srcRect l="17500" t="17708" r="18124" b="65692"/>
          <a:stretch>
            <a:fillRect/>
          </a:stretch>
        </p:blipFill>
        <p:spPr bwMode="auto">
          <a:xfrm>
            <a:off x="0" y="914400"/>
            <a:ext cx="9156700" cy="1143000"/>
          </a:xfrm>
          <a:prstGeom prst="rect">
            <a:avLst/>
          </a:prstGeom>
          <a:noFill/>
          <a:ln w="9525">
            <a:noFill/>
            <a:miter lim="800000"/>
            <a:headEnd/>
            <a:tailEnd/>
          </a:ln>
        </p:spPr>
      </p:pic>
      <p:sp>
        <p:nvSpPr>
          <p:cNvPr id="91137" name="Rectangle 1"/>
          <p:cNvSpPr>
            <a:spLocks noChangeArrowheads="1"/>
          </p:cNvSpPr>
          <p:nvPr/>
        </p:nvSpPr>
        <p:spPr bwMode="auto">
          <a:xfrm>
            <a:off x="3124200" y="533400"/>
            <a:ext cx="3232150" cy="584200"/>
          </a:xfrm>
          <a:prstGeom prst="rect">
            <a:avLst/>
          </a:prstGeom>
          <a:noFill/>
          <a:ln w="9525">
            <a:noFill/>
            <a:miter lim="800000"/>
            <a:headEnd/>
            <a:tailEnd/>
          </a:ln>
          <a:effectLst/>
        </p:spPr>
        <p:txBody>
          <a:bodyPr wrap="none" anchor="ctr">
            <a:spAutoFit/>
          </a:bodyPr>
          <a:lstStyle/>
          <a:p>
            <a:pPr algn="justLow" rtl="1" eaLnBrk="0" hangingPunct="0">
              <a:defRPr/>
            </a:pPr>
            <a:r>
              <a:rPr lang="ar-SA" sz="3200" b="1" dirty="0">
                <a:solidFill>
                  <a:srgbClr val="FF0000"/>
                </a:solidFill>
                <a:effectLst>
                  <a:outerShdw blurRad="38100" dist="38100" dir="2700000" algn="tl">
                    <a:srgbClr val="000000">
                      <a:alpha val="43137"/>
                    </a:srgbClr>
                  </a:outerShdw>
                </a:effectLst>
                <a:ea typeface="Calibri" pitchFamily="34" charset="0"/>
                <a:cs typeface="B Lotus" pitchFamily="2" charset="-78"/>
              </a:rPr>
              <a:t>2- شيرهاي كنترل فشار</a:t>
            </a:r>
            <a:endParaRPr lang="ar-SA" sz="3200" dirty="0">
              <a:effectLst>
                <a:outerShdw blurRad="38100" dist="38100" dir="2700000" algn="tl">
                  <a:srgbClr val="000000">
                    <a:alpha val="43137"/>
                  </a:srgbClr>
                </a:outerShdw>
              </a:effectLst>
              <a:cs typeface="B Lotus" pitchFamily="2" charset="-78"/>
            </a:endParaRPr>
          </a:p>
        </p:txBody>
      </p:sp>
      <p:sp>
        <p:nvSpPr>
          <p:cNvPr id="84997" name="Rectangle 1"/>
          <p:cNvSpPr>
            <a:spLocks noChangeArrowheads="1"/>
          </p:cNvSpPr>
          <p:nvPr/>
        </p:nvSpPr>
        <p:spPr bwMode="auto">
          <a:xfrm>
            <a:off x="381000" y="2819400"/>
            <a:ext cx="8305800" cy="1384300"/>
          </a:xfrm>
          <a:prstGeom prst="rect">
            <a:avLst/>
          </a:prstGeom>
          <a:noFill/>
          <a:ln w="9525">
            <a:noFill/>
            <a:miter lim="800000"/>
            <a:headEnd/>
            <a:tailEnd/>
          </a:ln>
        </p:spPr>
        <p:txBody>
          <a:bodyPr anchor="ctr">
            <a:spAutoFit/>
          </a:bodyPr>
          <a:lstStyle/>
          <a:p>
            <a:pPr algn="justLow" rtl="1" eaLnBrk="0" hangingPunct="0"/>
            <a:r>
              <a:rPr lang="ar-SA" sz="2800" b="1">
                <a:ea typeface="Calibri" pitchFamily="34" charset="0"/>
                <a:cs typeface="B Lotus" pitchFamily="2" charset="-78"/>
              </a:rPr>
              <a:t>شيرهاي كنترل فشار وسيله أي مي</a:t>
            </a:r>
            <a:r>
              <a:rPr lang="fa-IR" sz="2800" b="1">
                <a:ea typeface="Calibri" pitchFamily="34" charset="0"/>
                <a:cs typeface="B Lotus" pitchFamily="2" charset="-78"/>
              </a:rPr>
              <a:t> </a:t>
            </a:r>
            <a:r>
              <a:rPr lang="ar-SA" sz="2800" b="1">
                <a:ea typeface="Calibri" pitchFamily="34" charset="0"/>
                <a:cs typeface="B Lotus" pitchFamily="2" charset="-78"/>
              </a:rPr>
              <a:t>باشند كه توسط آنها مي</a:t>
            </a:r>
            <a:r>
              <a:rPr lang="fa-IR" sz="2800" b="1">
                <a:ea typeface="Calibri" pitchFamily="34" charset="0"/>
                <a:cs typeface="B Lotus" pitchFamily="2" charset="-78"/>
              </a:rPr>
              <a:t> </a:t>
            </a:r>
            <a:r>
              <a:rPr lang="ar-SA" sz="2800" b="1">
                <a:ea typeface="Calibri" pitchFamily="34" charset="0"/>
                <a:cs typeface="B Lotus" pitchFamily="2" charset="-78"/>
              </a:rPr>
              <a:t>توان فشار سيستم را تعيين، محدود و يا كاهش داد و بطور كل فشار سيستم تحت تاثير آنها قرار مي</a:t>
            </a:r>
            <a:r>
              <a:rPr lang="fa-IR" sz="2800" b="1">
                <a:ea typeface="Calibri" pitchFamily="34" charset="0"/>
                <a:cs typeface="B Lotus" pitchFamily="2" charset="-78"/>
              </a:rPr>
              <a:t> </a:t>
            </a:r>
            <a:r>
              <a:rPr lang="ar-SA" sz="2800" b="1">
                <a:ea typeface="Calibri" pitchFamily="34" charset="0"/>
                <a:cs typeface="B Lotus" pitchFamily="2" charset="-78"/>
              </a:rPr>
              <a:t>گيرد.</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ctrTitle"/>
          </p:nvPr>
        </p:nvSpPr>
        <p:spPr>
          <a:xfrm>
            <a:off x="533400" y="838200"/>
            <a:ext cx="7851775" cy="762000"/>
          </a:xfrm>
        </p:spPr>
        <p:txBody>
          <a:bodyPr/>
          <a:lstStyle/>
          <a:p>
            <a:endParaRPr lang="fa-IR" dirty="0" smtClean="0"/>
          </a:p>
        </p:txBody>
      </p:sp>
      <p:sp>
        <p:nvSpPr>
          <p:cNvPr id="86019" name="Rectangle 3"/>
          <p:cNvSpPr>
            <a:spLocks noChangeArrowheads="1"/>
          </p:cNvSpPr>
          <p:nvPr/>
        </p:nvSpPr>
        <p:spPr bwMode="auto">
          <a:xfrm>
            <a:off x="3352800" y="3276600"/>
            <a:ext cx="5384800" cy="523875"/>
          </a:xfrm>
          <a:prstGeom prst="rect">
            <a:avLst/>
          </a:prstGeom>
          <a:noFill/>
          <a:ln w="9525">
            <a:noFill/>
            <a:miter lim="800000"/>
            <a:headEnd/>
            <a:tailEnd/>
          </a:ln>
        </p:spPr>
        <p:txBody>
          <a:bodyPr wrap="none" anchor="ctr">
            <a:spAutoFit/>
          </a:bodyPr>
          <a:lstStyle/>
          <a:p>
            <a:pPr algn="r" rtl="1" eaLnBrk="0" hangingPunct="0"/>
            <a:r>
              <a:rPr lang="ar-SA" sz="2800" b="1">
                <a:solidFill>
                  <a:srgbClr val="FF0000"/>
                </a:solidFill>
                <a:latin typeface="Calibri" pitchFamily="34" charset="0"/>
                <a:ea typeface="Times New Roman" pitchFamily="18" charset="0"/>
                <a:cs typeface="B Lotus" pitchFamily="2" charset="-78"/>
              </a:rPr>
              <a:t>شیرهای تخلیه فشار (</a:t>
            </a:r>
            <a:r>
              <a:rPr lang="en-US" sz="2800" b="1">
                <a:solidFill>
                  <a:srgbClr val="FF0000"/>
                </a:solidFill>
                <a:latin typeface="Calibri" pitchFamily="34" charset="0"/>
                <a:ea typeface="Times New Roman" pitchFamily="18" charset="0"/>
                <a:cs typeface="B Lotus" pitchFamily="2" charset="-78"/>
              </a:rPr>
              <a:t>Unloading Valves</a:t>
            </a:r>
            <a:r>
              <a:rPr lang="ar-SA" sz="2800" b="1">
                <a:solidFill>
                  <a:srgbClr val="FF0000"/>
                </a:solidFill>
                <a:latin typeface="Calibri" pitchFamily="34" charset="0"/>
                <a:ea typeface="Times New Roman" pitchFamily="18" charset="0"/>
                <a:cs typeface="B Lotus" pitchFamily="2" charset="-78"/>
              </a:rPr>
              <a:t> )</a:t>
            </a:r>
            <a:endParaRPr lang="ar-SA" sz="2800" b="1">
              <a:solidFill>
                <a:srgbClr val="FF0000"/>
              </a:solidFill>
              <a:cs typeface="B Lotus" pitchFamily="2" charset="-78"/>
            </a:endParaRPr>
          </a:p>
        </p:txBody>
      </p:sp>
      <p:sp>
        <p:nvSpPr>
          <p:cNvPr id="86020" name="Rectangle 4"/>
          <p:cNvSpPr>
            <a:spLocks noChangeArrowheads="1"/>
          </p:cNvSpPr>
          <p:nvPr/>
        </p:nvSpPr>
        <p:spPr bwMode="auto">
          <a:xfrm>
            <a:off x="1828800" y="2667000"/>
            <a:ext cx="6927850" cy="523875"/>
          </a:xfrm>
          <a:prstGeom prst="rect">
            <a:avLst/>
          </a:prstGeom>
          <a:noFill/>
          <a:ln w="9525">
            <a:noFill/>
            <a:miter lim="800000"/>
            <a:headEnd/>
            <a:tailEnd/>
          </a:ln>
        </p:spPr>
        <p:txBody>
          <a:bodyPr wrap="none" anchor="ctr">
            <a:spAutoFit/>
          </a:bodyPr>
          <a:lstStyle/>
          <a:p>
            <a:pPr algn="r" rtl="1" eaLnBrk="0" hangingPunct="0"/>
            <a:r>
              <a:rPr lang="ar-SA" sz="2800" b="1">
                <a:solidFill>
                  <a:srgbClr val="FF0000"/>
                </a:solidFill>
                <a:latin typeface="Calibri" pitchFamily="34" charset="0"/>
                <a:ea typeface="Times New Roman" pitchFamily="18" charset="0"/>
                <a:cs typeface="B Lotus" pitchFamily="2" charset="-78"/>
              </a:rPr>
              <a:t>شیرهای کاهنده فشار ( </a:t>
            </a:r>
            <a:r>
              <a:rPr lang="en-US" sz="2800" b="1">
                <a:solidFill>
                  <a:srgbClr val="FF0000"/>
                </a:solidFill>
                <a:latin typeface="Calibri" pitchFamily="34" charset="0"/>
                <a:ea typeface="Times New Roman" pitchFamily="18" charset="0"/>
                <a:cs typeface="B Lotus" pitchFamily="2" charset="-78"/>
              </a:rPr>
              <a:t>Pressure Reducing Valves</a:t>
            </a:r>
            <a:r>
              <a:rPr lang="ar-SA" sz="2800" b="1">
                <a:solidFill>
                  <a:srgbClr val="FF0000"/>
                </a:solidFill>
                <a:latin typeface="Calibri" pitchFamily="34" charset="0"/>
                <a:ea typeface="Times New Roman" pitchFamily="18" charset="0"/>
                <a:cs typeface="B Lotus" pitchFamily="2" charset="-78"/>
              </a:rPr>
              <a:t> )</a:t>
            </a:r>
            <a:endParaRPr lang="ar-SA" sz="2800" b="1">
              <a:solidFill>
                <a:srgbClr val="FF0000"/>
              </a:solidFill>
              <a:cs typeface="B Lotus" pitchFamily="2" charset="-78"/>
            </a:endParaRPr>
          </a:p>
        </p:txBody>
      </p:sp>
      <p:sp>
        <p:nvSpPr>
          <p:cNvPr id="86021" name="Rectangle 5"/>
          <p:cNvSpPr>
            <a:spLocks noChangeArrowheads="1"/>
          </p:cNvSpPr>
          <p:nvPr/>
        </p:nvSpPr>
        <p:spPr bwMode="auto">
          <a:xfrm>
            <a:off x="2543175" y="3886200"/>
            <a:ext cx="6176963" cy="523875"/>
          </a:xfrm>
          <a:prstGeom prst="rect">
            <a:avLst/>
          </a:prstGeom>
          <a:noFill/>
          <a:ln w="9525">
            <a:noFill/>
            <a:miter lim="800000"/>
            <a:headEnd/>
            <a:tailEnd/>
          </a:ln>
        </p:spPr>
        <p:txBody>
          <a:bodyPr wrap="none" anchor="ctr">
            <a:spAutoFit/>
          </a:bodyPr>
          <a:lstStyle/>
          <a:p>
            <a:pPr algn="r" rtl="1" eaLnBrk="0" hangingPunct="0"/>
            <a:r>
              <a:rPr lang="ar-SA" sz="2800" b="1">
                <a:solidFill>
                  <a:srgbClr val="FF0000"/>
                </a:solidFill>
                <a:latin typeface="Calibri" pitchFamily="34" charset="0"/>
                <a:ea typeface="Times New Roman" pitchFamily="18" charset="0"/>
                <a:cs typeface="B Lotus" pitchFamily="2" charset="-78"/>
              </a:rPr>
              <a:t>شیرهای توالی</a:t>
            </a:r>
            <a:r>
              <a:rPr lang="fa-IR" sz="2800" b="1">
                <a:solidFill>
                  <a:srgbClr val="FF0000"/>
                </a:solidFill>
                <a:latin typeface="Calibri" pitchFamily="34" charset="0"/>
                <a:ea typeface="Times New Roman" pitchFamily="18" charset="0"/>
                <a:cs typeface="B Lotus" pitchFamily="2" charset="-78"/>
              </a:rPr>
              <a:t> (</a:t>
            </a:r>
            <a:r>
              <a:rPr lang="fa-IR" sz="2800" b="1">
                <a:solidFill>
                  <a:srgbClr val="FF0000"/>
                </a:solidFill>
                <a:ea typeface="Times New Roman" pitchFamily="18" charset="0"/>
                <a:cs typeface="B Lotus" pitchFamily="2" charset="-78"/>
              </a:rPr>
              <a:t>تابع فشار )</a:t>
            </a:r>
            <a:r>
              <a:rPr lang="ar-SA" sz="2800" b="1">
                <a:solidFill>
                  <a:srgbClr val="FF0000"/>
                </a:solidFill>
                <a:latin typeface="Calibri" pitchFamily="34" charset="0"/>
                <a:ea typeface="Times New Roman" pitchFamily="18" charset="0"/>
                <a:cs typeface="B Lotus" pitchFamily="2" charset="-78"/>
              </a:rPr>
              <a:t>  (</a:t>
            </a:r>
            <a:r>
              <a:rPr lang="en-US" sz="2800" b="1">
                <a:solidFill>
                  <a:srgbClr val="FF0000"/>
                </a:solidFill>
                <a:latin typeface="Calibri" pitchFamily="34" charset="0"/>
                <a:ea typeface="Times New Roman" pitchFamily="18" charset="0"/>
                <a:cs typeface="B Lotus" pitchFamily="2" charset="-78"/>
              </a:rPr>
              <a:t>Sequence Valves</a:t>
            </a:r>
            <a:r>
              <a:rPr lang="ar-SA" sz="2800" b="1">
                <a:solidFill>
                  <a:srgbClr val="FF0000"/>
                </a:solidFill>
                <a:latin typeface="Calibri" pitchFamily="34" charset="0"/>
                <a:ea typeface="Times New Roman" pitchFamily="18" charset="0"/>
                <a:cs typeface="B Lotus" pitchFamily="2" charset="-78"/>
              </a:rPr>
              <a:t> )</a:t>
            </a:r>
            <a:endParaRPr lang="ar-SA" sz="2800" b="1">
              <a:solidFill>
                <a:srgbClr val="FF0000"/>
              </a:solidFill>
              <a:cs typeface="B Lotus" pitchFamily="2" charset="-78"/>
            </a:endParaRPr>
          </a:p>
        </p:txBody>
      </p:sp>
      <p:sp>
        <p:nvSpPr>
          <p:cNvPr id="86022" name="Rectangle 3"/>
          <p:cNvSpPr>
            <a:spLocks noChangeArrowheads="1"/>
          </p:cNvSpPr>
          <p:nvPr/>
        </p:nvSpPr>
        <p:spPr bwMode="auto">
          <a:xfrm>
            <a:off x="1905000" y="1981200"/>
            <a:ext cx="6761163" cy="523875"/>
          </a:xfrm>
          <a:prstGeom prst="rect">
            <a:avLst/>
          </a:prstGeom>
          <a:noFill/>
          <a:ln w="9525">
            <a:noFill/>
            <a:miter lim="800000"/>
            <a:headEnd/>
            <a:tailEnd/>
          </a:ln>
        </p:spPr>
        <p:txBody>
          <a:bodyPr wrap="none" anchor="ctr">
            <a:spAutoFit/>
          </a:bodyPr>
          <a:lstStyle/>
          <a:p>
            <a:pPr algn="r" rtl="1" eaLnBrk="0" hangingPunct="0"/>
            <a:r>
              <a:rPr lang="ar-SA" sz="2800" b="1">
                <a:solidFill>
                  <a:srgbClr val="FF0000"/>
                </a:solidFill>
                <a:latin typeface="Calibri" pitchFamily="34" charset="0"/>
                <a:ea typeface="Times New Roman" pitchFamily="18" charset="0"/>
                <a:cs typeface="B Lotus" pitchFamily="2" charset="-78"/>
              </a:rPr>
              <a:t>شیرهای </a:t>
            </a:r>
            <a:r>
              <a:rPr lang="fa-IR" sz="2800" b="1">
                <a:solidFill>
                  <a:srgbClr val="FF0000"/>
                </a:solidFill>
                <a:latin typeface="Calibri" pitchFamily="34" charset="0"/>
                <a:ea typeface="Times New Roman" pitchFamily="18" charset="0"/>
                <a:cs typeface="B Lotus" pitchFamily="2" charset="-78"/>
              </a:rPr>
              <a:t>محدود کننده فشار</a:t>
            </a:r>
            <a:r>
              <a:rPr lang="ar-SA" sz="2800" b="1">
                <a:solidFill>
                  <a:srgbClr val="FF0000"/>
                </a:solidFill>
                <a:latin typeface="Calibri" pitchFamily="34" charset="0"/>
                <a:ea typeface="Times New Roman" pitchFamily="18" charset="0"/>
                <a:cs typeface="B Lotus" pitchFamily="2" charset="-78"/>
              </a:rPr>
              <a:t>(</a:t>
            </a:r>
            <a:r>
              <a:rPr lang="en-US" sz="2800" b="1">
                <a:solidFill>
                  <a:srgbClr val="FF0000"/>
                </a:solidFill>
                <a:latin typeface="Calibri" pitchFamily="34" charset="0"/>
                <a:ea typeface="Times New Roman" pitchFamily="18" charset="0"/>
                <a:cs typeface="B Lotus" pitchFamily="2" charset="-78"/>
              </a:rPr>
              <a:t>Pressure relief Valves</a:t>
            </a:r>
            <a:r>
              <a:rPr lang="ar-SA" sz="2800" b="1">
                <a:solidFill>
                  <a:srgbClr val="FF0000"/>
                </a:solidFill>
                <a:latin typeface="Calibri" pitchFamily="34" charset="0"/>
                <a:ea typeface="Times New Roman" pitchFamily="18" charset="0"/>
                <a:cs typeface="B Lotus" pitchFamily="2" charset="-78"/>
              </a:rPr>
              <a:t> )</a:t>
            </a:r>
            <a:endParaRPr lang="ar-SA" sz="2800" b="1">
              <a:solidFill>
                <a:srgbClr val="FF0000"/>
              </a:solidFill>
              <a:cs typeface="B Lotus" pitchFamily="2" charset="-78"/>
            </a:endParaRPr>
          </a:p>
        </p:txBody>
      </p:sp>
      <p:sp>
        <p:nvSpPr>
          <p:cNvPr id="11" name="Rectangle 1"/>
          <p:cNvSpPr>
            <a:spLocks noChangeArrowheads="1"/>
          </p:cNvSpPr>
          <p:nvPr/>
        </p:nvSpPr>
        <p:spPr bwMode="auto">
          <a:xfrm>
            <a:off x="3124200" y="304800"/>
            <a:ext cx="3478213" cy="584200"/>
          </a:xfrm>
          <a:prstGeom prst="rect">
            <a:avLst/>
          </a:prstGeom>
          <a:noFill/>
          <a:ln w="9525">
            <a:noFill/>
            <a:miter lim="800000"/>
            <a:headEnd/>
            <a:tailEnd/>
          </a:ln>
          <a:effectLst/>
        </p:spPr>
        <p:txBody>
          <a:bodyPr wrap="none" anchor="ctr">
            <a:spAutoFit/>
          </a:bodyPr>
          <a:lstStyle/>
          <a:p>
            <a:pPr algn="justLow" rtl="1" eaLnBrk="0" hangingPunct="0">
              <a:defRPr/>
            </a:pPr>
            <a:r>
              <a:rPr lang="fa-IR" sz="3200" b="1" dirty="0">
                <a:solidFill>
                  <a:srgbClr val="FF0000"/>
                </a:solidFill>
                <a:effectLst>
                  <a:outerShdw blurRad="38100" dist="38100" dir="2700000" algn="tl">
                    <a:srgbClr val="000000">
                      <a:alpha val="43137"/>
                    </a:srgbClr>
                  </a:outerShdw>
                </a:effectLst>
                <a:ea typeface="Calibri" pitchFamily="34" charset="0"/>
                <a:cs typeface="B Lotus" pitchFamily="2" charset="-78"/>
              </a:rPr>
              <a:t>انواع </a:t>
            </a:r>
            <a:r>
              <a:rPr lang="ar-SA" sz="3200" b="1" dirty="0">
                <a:solidFill>
                  <a:srgbClr val="FF0000"/>
                </a:solidFill>
                <a:effectLst>
                  <a:outerShdw blurRad="38100" dist="38100" dir="2700000" algn="tl">
                    <a:srgbClr val="000000">
                      <a:alpha val="43137"/>
                    </a:srgbClr>
                  </a:outerShdw>
                </a:effectLst>
                <a:ea typeface="Calibri" pitchFamily="34" charset="0"/>
                <a:cs typeface="B Lotus" pitchFamily="2" charset="-78"/>
              </a:rPr>
              <a:t>شيرهاي كنترل فشار</a:t>
            </a:r>
            <a:endParaRPr lang="ar-SA" sz="3200" dirty="0">
              <a:effectLst>
                <a:outerShdw blurRad="38100" dist="38100" dir="2700000" algn="tl">
                  <a:srgbClr val="000000">
                    <a:alpha val="43137"/>
                  </a:srgbClr>
                </a:outerShdw>
              </a:effectLst>
              <a:cs typeface="B Lotus" pitchFamily="2" charset="-78"/>
            </a:endParaRPr>
          </a:p>
        </p:txBody>
      </p:sp>
      <p:pic>
        <p:nvPicPr>
          <p:cNvPr id="86024" name="Picture 2"/>
          <p:cNvPicPr>
            <a:picLocks noChangeAspect="1" noChangeArrowheads="1"/>
          </p:cNvPicPr>
          <p:nvPr/>
        </p:nvPicPr>
        <p:blipFill>
          <a:blip r:embed="rId2" cstate="print"/>
          <a:srcRect l="17500" t="17708" r="18124" b="65692"/>
          <a:stretch>
            <a:fillRect/>
          </a:stretch>
        </p:blipFill>
        <p:spPr bwMode="auto">
          <a:xfrm>
            <a:off x="0" y="838200"/>
            <a:ext cx="9156700" cy="1143000"/>
          </a:xfrm>
          <a:prstGeom prst="rect">
            <a:avLst/>
          </a:prstGeom>
          <a:noFill/>
          <a:ln w="9525">
            <a:noFill/>
            <a:miter lim="800000"/>
            <a:headEnd/>
            <a:tailEnd/>
          </a:ln>
        </p:spPr>
      </p:pic>
      <p:sp>
        <p:nvSpPr>
          <p:cNvPr id="86025" name="Rectangle 9"/>
          <p:cNvSpPr>
            <a:spLocks noChangeArrowheads="1"/>
          </p:cNvSpPr>
          <p:nvPr/>
        </p:nvSpPr>
        <p:spPr bwMode="auto">
          <a:xfrm>
            <a:off x="1636713" y="4572000"/>
            <a:ext cx="7126287" cy="523875"/>
          </a:xfrm>
          <a:prstGeom prst="rect">
            <a:avLst/>
          </a:prstGeom>
          <a:noFill/>
          <a:ln w="9525">
            <a:noFill/>
            <a:miter lim="800000"/>
            <a:headEnd/>
            <a:tailEnd/>
          </a:ln>
        </p:spPr>
        <p:txBody>
          <a:bodyPr wrap="none" anchor="ctr">
            <a:spAutoFit/>
          </a:bodyPr>
          <a:lstStyle/>
          <a:p>
            <a:pPr algn="r" rtl="1" eaLnBrk="0" hangingPunct="0"/>
            <a:r>
              <a:rPr lang="ar-SA" sz="2800" b="1">
                <a:solidFill>
                  <a:srgbClr val="FF0000"/>
                </a:solidFill>
                <a:latin typeface="Calibri" pitchFamily="34" charset="0"/>
                <a:ea typeface="Times New Roman" pitchFamily="18" charset="0"/>
                <a:cs typeface="B Lotus" pitchFamily="2" charset="-78"/>
              </a:rPr>
              <a:t>شیرهای خنثی کننده وزن   (</a:t>
            </a:r>
            <a:r>
              <a:rPr lang="en-US" sz="2800" b="1">
                <a:solidFill>
                  <a:srgbClr val="FF0000"/>
                </a:solidFill>
                <a:latin typeface="Calibri" pitchFamily="34" charset="0"/>
                <a:ea typeface="Times New Roman" pitchFamily="18" charset="0"/>
                <a:cs typeface="B Lotus" pitchFamily="2" charset="-78"/>
              </a:rPr>
              <a:t>Counterbalance Valves</a:t>
            </a:r>
            <a:r>
              <a:rPr lang="ar-SA" sz="2800" b="1">
                <a:solidFill>
                  <a:srgbClr val="FF0000"/>
                </a:solidFill>
                <a:latin typeface="Calibri" pitchFamily="34" charset="0"/>
                <a:ea typeface="Times New Roman" pitchFamily="18" charset="0"/>
                <a:cs typeface="B Lotus" pitchFamily="2" charset="-78"/>
              </a:rPr>
              <a:t> )</a:t>
            </a:r>
            <a:endParaRPr lang="ar-SA" sz="2800">
              <a:solidFill>
                <a:srgbClr val="FF0000"/>
              </a:solidFill>
              <a:cs typeface="B Lotus" pitchFamily="2" charset="-78"/>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endParaRPr lang="fa-IR" dirty="0" smtClean="0"/>
          </a:p>
        </p:txBody>
      </p:sp>
      <p:pic>
        <p:nvPicPr>
          <p:cNvPr id="87043" name="Picture 2"/>
          <p:cNvPicPr>
            <a:picLocks noChangeAspect="1" noChangeArrowheads="1"/>
          </p:cNvPicPr>
          <p:nvPr/>
        </p:nvPicPr>
        <p:blipFill>
          <a:blip r:embed="rId2" cstate="print"/>
          <a:srcRect l="23438" t="19537" r="19141" b="68854"/>
          <a:stretch>
            <a:fillRect/>
          </a:stretch>
        </p:blipFill>
        <p:spPr bwMode="auto">
          <a:xfrm>
            <a:off x="0" y="0"/>
            <a:ext cx="9144000" cy="904875"/>
          </a:xfrm>
          <a:prstGeom prst="rect">
            <a:avLst/>
          </a:prstGeom>
          <a:noFill/>
          <a:ln w="9525">
            <a:noFill/>
            <a:miter lim="800000"/>
            <a:headEnd/>
            <a:tailEnd/>
          </a:ln>
        </p:spPr>
      </p:pic>
      <p:sp>
        <p:nvSpPr>
          <p:cNvPr id="87044" name="Rectangle 1"/>
          <p:cNvSpPr>
            <a:spLocks noChangeArrowheads="1"/>
          </p:cNvSpPr>
          <p:nvPr/>
        </p:nvSpPr>
        <p:spPr bwMode="auto">
          <a:xfrm>
            <a:off x="0" y="949325"/>
            <a:ext cx="8686800" cy="5262563"/>
          </a:xfrm>
          <a:prstGeom prst="rect">
            <a:avLst/>
          </a:prstGeom>
          <a:noFill/>
          <a:ln w="9525">
            <a:noFill/>
            <a:miter lim="800000"/>
            <a:headEnd/>
            <a:tailEnd/>
          </a:ln>
        </p:spPr>
        <p:txBody>
          <a:bodyPr anchor="ctr">
            <a:spAutoFit/>
          </a:bodyPr>
          <a:lstStyle/>
          <a:p>
            <a:pPr algn="r" rtl="1" eaLnBrk="0" hangingPunct="0">
              <a:lnSpc>
                <a:spcPct val="150000"/>
              </a:lnSpc>
            </a:pPr>
            <a:r>
              <a:rPr lang="ar-SA" sz="2800" b="1">
                <a:latin typeface="Calibri" pitchFamily="34" charset="0"/>
                <a:ea typeface="Times New Roman" pitchFamily="18" charset="0"/>
                <a:cs typeface="B Lotus" pitchFamily="2" charset="-78"/>
              </a:rPr>
              <a:t>شیرهای اطمینان که به شیرهای فشار شکن معروفند،حد اکثر فشار را دریک سیستم محدود میکنند.هنگامی که میزان فشار در یک سیستم به حد خاصی برسد،جریان سیال از طریق این شیر به مخزن تخلیه میشود</a:t>
            </a:r>
            <a:r>
              <a:rPr lang="fa-IR" sz="2800" b="1">
                <a:latin typeface="Calibri" pitchFamily="34" charset="0"/>
                <a:ea typeface="Times New Roman" pitchFamily="18" charset="0"/>
                <a:cs typeface="B Lotus" pitchFamily="2" charset="-78"/>
              </a:rPr>
              <a:t>.</a:t>
            </a:r>
            <a:r>
              <a:rPr lang="ar-SA" sz="2800" b="1">
                <a:latin typeface="Calibri" pitchFamily="34" charset="0"/>
                <a:ea typeface="Times New Roman" pitchFamily="18" charset="0"/>
                <a:cs typeface="B Lotus" pitchFamily="2" charset="-78"/>
              </a:rPr>
              <a:t> همه شیرهای اطمینان ،یک دهانه فشار دارند که به مسیر خروجی پمپ وصل می شود ویک دهانه تخلیه دارند که به مسیر برگشت سیال به مخزن  متصل میگردد.در این شیر ها ،یک ساچمه  یا یک مغزی مخروطی جلوی دهانه ورودی فشار قرار دارد ونیروی یک فنر از پشت ،آن را برروی دهانه می فشارد.</a:t>
            </a:r>
            <a:endParaRPr lang="ar-SA" sz="2800" b="1">
              <a:ea typeface="Times New Roman" pitchFamily="18" charset="0"/>
              <a:cs typeface="B Lotus" pitchFamily="2" charset="-78"/>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endParaRPr lang="fa-IR" dirty="0" smtClean="0"/>
          </a:p>
        </p:txBody>
      </p:sp>
      <p:pic>
        <p:nvPicPr>
          <p:cNvPr id="88067" name="Picture 2"/>
          <p:cNvPicPr>
            <a:picLocks noGrp="1" noChangeAspect="1" noChangeArrowheads="1"/>
          </p:cNvPicPr>
          <p:nvPr>
            <p:ph idx="1"/>
          </p:nvPr>
        </p:nvPicPr>
        <p:blipFill>
          <a:blip r:embed="rId2" cstate="print"/>
          <a:srcRect/>
          <a:stretch>
            <a:fillRect/>
          </a:stretch>
        </p:blipFill>
        <p:spPr>
          <a:xfrm>
            <a:off x="0" y="990600"/>
            <a:ext cx="9144000" cy="5867400"/>
          </a:xfrm>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Grp="1" noChangeAspect="1" noChangeArrowheads="1"/>
          </p:cNvPicPr>
          <p:nvPr>
            <p:ph idx="1"/>
          </p:nvPr>
        </p:nvPicPr>
        <p:blipFill>
          <a:blip r:embed="rId2" cstate="print"/>
          <a:srcRect/>
          <a:stretch>
            <a:fillRect/>
          </a:stretch>
        </p:blipFill>
        <p:spPr>
          <a:xfrm>
            <a:off x="0" y="838200"/>
            <a:ext cx="8915400" cy="6019800"/>
          </a:xfrm>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Grp="1" noChangeAspect="1" noChangeArrowheads="1"/>
          </p:cNvPicPr>
          <p:nvPr>
            <p:ph idx="1"/>
          </p:nvPr>
        </p:nvPicPr>
        <p:blipFill>
          <a:blip r:embed="rId2" cstate="print"/>
          <a:srcRect/>
          <a:stretch>
            <a:fillRect/>
          </a:stretch>
        </p:blipFill>
        <p:spPr>
          <a:xfrm>
            <a:off x="0" y="500063"/>
            <a:ext cx="9144000" cy="6357937"/>
          </a:xfr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endParaRPr lang="fa-IR" dirty="0" smtClean="0"/>
          </a:p>
        </p:txBody>
      </p:sp>
      <p:pic>
        <p:nvPicPr>
          <p:cNvPr id="91139" name="Picture 2"/>
          <p:cNvPicPr>
            <a:picLocks noChangeAspect="1" noChangeArrowheads="1"/>
          </p:cNvPicPr>
          <p:nvPr/>
        </p:nvPicPr>
        <p:blipFill>
          <a:blip r:embed="rId2" cstate="print"/>
          <a:srcRect l="23438" t="46799" r="19141" b="9180"/>
          <a:stretch>
            <a:fillRect/>
          </a:stretch>
        </p:blipFill>
        <p:spPr bwMode="auto">
          <a:xfrm>
            <a:off x="0" y="0"/>
            <a:ext cx="9144000"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2" cstate="print"/>
          <a:srcRect l="7813" t="13542" r="6250" b="6250"/>
          <a:stretch>
            <a:fillRect/>
          </a:stretch>
        </p:blipFill>
        <p:spPr bwMode="auto">
          <a:xfrm>
            <a:off x="457200" y="0"/>
            <a:ext cx="8382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endParaRPr lang="fa-IR" dirty="0" smtClean="0"/>
          </a:p>
        </p:txBody>
      </p:sp>
      <p:pic>
        <p:nvPicPr>
          <p:cNvPr id="92163" name="Picture 2"/>
          <p:cNvPicPr>
            <a:picLocks noGrp="1" noChangeAspect="1" noChangeArrowheads="1"/>
          </p:cNvPicPr>
          <p:nvPr>
            <p:ph idx="1"/>
          </p:nvPr>
        </p:nvPicPr>
        <p:blipFill>
          <a:blip r:embed="rId2" cstate="print"/>
          <a:srcRect l="23438" t="16602" r="18555" b="10156"/>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endParaRPr lang="fa-IR" dirty="0" smtClean="0"/>
          </a:p>
        </p:txBody>
      </p:sp>
      <p:pic>
        <p:nvPicPr>
          <p:cNvPr id="93187" name="Picture 2"/>
          <p:cNvPicPr>
            <a:picLocks noGrp="1" noChangeAspect="1" noChangeArrowheads="1"/>
          </p:cNvPicPr>
          <p:nvPr>
            <p:ph idx="1"/>
          </p:nvPr>
        </p:nvPicPr>
        <p:blipFill>
          <a:blip r:embed="rId2" cstate="print"/>
          <a:srcRect l="22852" t="15625" r="19141" b="10156"/>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l="30000" t="23958" r="21249" b="14583"/>
          <a:stretch>
            <a:fillRect/>
          </a:stretch>
        </p:blipFill>
        <p:spPr bwMode="auto">
          <a:xfrm>
            <a:off x="1295400" y="0"/>
            <a:ext cx="6858000" cy="4343400"/>
          </a:xfrm>
          <a:prstGeom prst="rect">
            <a:avLst/>
          </a:prstGeom>
          <a:noFill/>
          <a:ln w="9525">
            <a:noFill/>
            <a:miter lim="800000"/>
            <a:headEnd/>
            <a:tailEnd/>
          </a:ln>
        </p:spPr>
      </p:pic>
      <p:sp>
        <p:nvSpPr>
          <p:cNvPr id="95235" name="Rectangle 1"/>
          <p:cNvSpPr>
            <a:spLocks noChangeArrowheads="1"/>
          </p:cNvSpPr>
          <p:nvPr/>
        </p:nvSpPr>
        <p:spPr bwMode="auto">
          <a:xfrm>
            <a:off x="533400" y="4724400"/>
            <a:ext cx="8305800" cy="1816100"/>
          </a:xfrm>
          <a:prstGeom prst="rect">
            <a:avLst/>
          </a:prstGeom>
          <a:noFill/>
          <a:ln w="9525">
            <a:noFill/>
            <a:miter lim="800000"/>
            <a:headEnd/>
            <a:tailEnd/>
          </a:ln>
        </p:spPr>
        <p:txBody>
          <a:bodyPr anchor="ctr">
            <a:spAutoFit/>
          </a:bodyPr>
          <a:lstStyle/>
          <a:p>
            <a:pPr algn="r" rtl="1" eaLnBrk="0" hangingPunct="0"/>
            <a:r>
              <a:rPr lang="ar-SA" sz="2800" b="1">
                <a:latin typeface="Calibri" pitchFamily="34" charset="0"/>
                <a:ea typeface="Times New Roman" pitchFamily="18" charset="0"/>
                <a:cs typeface="B Lotus" pitchFamily="2" charset="-78"/>
              </a:rPr>
              <a:t>فشار سیال درون سیستم که بردهانه ورودی فشار این شیر وارد می شود،</a:t>
            </a:r>
            <a:r>
              <a:rPr lang="fa-IR" sz="2800" b="1">
                <a:latin typeface="Calibri" pitchFamily="34" charset="0"/>
                <a:ea typeface="Times New Roman" pitchFamily="18" charset="0"/>
                <a:cs typeface="B Lotus" pitchFamily="2" charset="-78"/>
              </a:rPr>
              <a:t> </a:t>
            </a:r>
            <a:r>
              <a:rPr lang="ar-SA" sz="2800" b="1">
                <a:latin typeface="Calibri" pitchFamily="34" charset="0"/>
                <a:ea typeface="Times New Roman" pitchFamily="18" charset="0"/>
                <a:cs typeface="B Lotus" pitchFamily="2" charset="-78"/>
              </a:rPr>
              <a:t>نیرویی بر ساچمه وارد می کند.</a:t>
            </a:r>
            <a:r>
              <a:rPr lang="fa-IR" sz="2800" b="1">
                <a:latin typeface="Calibri" pitchFamily="34" charset="0"/>
                <a:ea typeface="Times New Roman" pitchFamily="18" charset="0"/>
                <a:cs typeface="B Lotus" pitchFamily="2" charset="-78"/>
              </a:rPr>
              <a:t> </a:t>
            </a:r>
            <a:r>
              <a:rPr lang="ar-SA" sz="2800" b="1">
                <a:latin typeface="Calibri" pitchFamily="34" charset="0"/>
                <a:ea typeface="Times New Roman" pitchFamily="18" charset="0"/>
                <a:cs typeface="B Lotus" pitchFamily="2" charset="-78"/>
              </a:rPr>
              <a:t>مادامی که این نیرو کمتر از نیروی فنر مقابل باشد،ساچمه همچنان  دهانه را بسته نگاه می دارد وسیال تحت فشار به قسمت های دیگر سیستم جاری می شود</a:t>
            </a:r>
            <a:r>
              <a:rPr lang="fa-IR" sz="2800" b="1">
                <a:latin typeface="Calibri" pitchFamily="34" charset="0"/>
                <a:ea typeface="Times New Roman" pitchFamily="18" charset="0"/>
                <a:cs typeface="B Lotus" pitchFamily="2" charset="-78"/>
              </a:rPr>
              <a:t>.</a:t>
            </a:r>
            <a:endParaRPr lang="ar-SA" sz="2800" b="1">
              <a:ea typeface="Times New Roman" pitchFamily="18" charset="0"/>
              <a:cs typeface="B Lotus" pitchFamily="2" charset="-78"/>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ctrTitle"/>
          </p:nvPr>
        </p:nvSpPr>
        <p:spPr>
          <a:xfrm>
            <a:off x="533400" y="838200"/>
            <a:ext cx="7851775" cy="762000"/>
          </a:xfrm>
        </p:spPr>
        <p:txBody>
          <a:bodyPr/>
          <a:lstStyle/>
          <a:p>
            <a:endParaRPr lang="fa-IR" dirty="0" smtClean="0"/>
          </a:p>
        </p:txBody>
      </p:sp>
      <p:pic>
        <p:nvPicPr>
          <p:cNvPr id="96259" name="Picture 2"/>
          <p:cNvPicPr>
            <a:picLocks noChangeAspect="1" noChangeArrowheads="1"/>
          </p:cNvPicPr>
          <p:nvPr/>
        </p:nvPicPr>
        <p:blipFill>
          <a:blip r:embed="rId2" cstate="print"/>
          <a:srcRect l="15625" t="37582" r="14375" b="14583"/>
          <a:stretch>
            <a:fillRect/>
          </a:stretch>
        </p:blipFill>
        <p:spPr bwMode="auto">
          <a:xfrm>
            <a:off x="0" y="0"/>
            <a:ext cx="9144000" cy="3124200"/>
          </a:xfrm>
          <a:prstGeom prst="rect">
            <a:avLst/>
          </a:prstGeom>
          <a:noFill/>
          <a:ln w="9525">
            <a:noFill/>
            <a:miter lim="800000"/>
            <a:headEnd/>
            <a:tailEnd/>
          </a:ln>
        </p:spPr>
      </p:pic>
      <p:sp>
        <p:nvSpPr>
          <p:cNvPr id="96260" name="Rectangle 4"/>
          <p:cNvSpPr>
            <a:spLocks noChangeArrowheads="1"/>
          </p:cNvSpPr>
          <p:nvPr/>
        </p:nvSpPr>
        <p:spPr bwMode="auto">
          <a:xfrm>
            <a:off x="457200" y="2887663"/>
            <a:ext cx="8305800" cy="3970337"/>
          </a:xfrm>
          <a:prstGeom prst="rect">
            <a:avLst/>
          </a:prstGeom>
          <a:noFill/>
          <a:ln w="9525">
            <a:noFill/>
            <a:miter lim="800000"/>
            <a:headEnd/>
            <a:tailEnd/>
          </a:ln>
        </p:spPr>
        <p:txBody>
          <a:bodyPr>
            <a:spAutoFit/>
          </a:bodyPr>
          <a:lstStyle/>
          <a:p>
            <a:pPr algn="r">
              <a:lnSpc>
                <a:spcPct val="150000"/>
              </a:lnSpc>
            </a:pPr>
            <a:r>
              <a:rPr lang="ar-SA" sz="2800" b="1">
                <a:cs typeface="B Lotus" pitchFamily="2" charset="-78"/>
              </a:rPr>
              <a:t>وقتی فشار سیال افزایش یابد به طوری که نیروی وارد بر ساچمه به نیروی فنر غلبه نماید،ساچمه از مقابل دهانه کنار رفته  وسیال اجازه می یابد تا از دهانه تخلیه به طرف مخزن جاری شود.</a:t>
            </a:r>
            <a:r>
              <a:rPr lang="fa-IR" sz="2800" b="1">
                <a:cs typeface="B Lotus" pitchFamily="2" charset="-78"/>
              </a:rPr>
              <a:t> </a:t>
            </a:r>
            <a:r>
              <a:rPr lang="ar-SA" sz="2800" b="1">
                <a:cs typeface="B Lotus" pitchFamily="2" charset="-78"/>
              </a:rPr>
              <a:t>میزان فشار سیستم که بتواند دهانه شیر اطمینان را باز کند را می توان با میزان فشردگی فنر تنظیم کرد .این کار به سادگی با پیچاندن پیچ تنظیم پشت فنر امکان پذیر است. </a:t>
            </a:r>
            <a:endParaRPr lang="fa-IR" sz="2800" b="1">
              <a:cs typeface="B Lotus" pitchFamily="2" charset="-78"/>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l="63297" t="50000" r="13750" b="24069"/>
          <a:stretch>
            <a:fillRect/>
          </a:stretch>
        </p:blipFill>
        <p:spPr bwMode="auto">
          <a:xfrm>
            <a:off x="2971800" y="3886200"/>
            <a:ext cx="4178300" cy="2667000"/>
          </a:xfrm>
          <a:prstGeom prst="rect">
            <a:avLst/>
          </a:prstGeom>
          <a:noFill/>
          <a:ln w="9525">
            <a:noFill/>
            <a:miter lim="800000"/>
            <a:headEnd/>
            <a:tailEnd/>
          </a:ln>
        </p:spPr>
      </p:pic>
      <p:sp>
        <p:nvSpPr>
          <p:cNvPr id="97283" name="Rectangle 2"/>
          <p:cNvSpPr>
            <a:spLocks noChangeArrowheads="1"/>
          </p:cNvSpPr>
          <p:nvPr/>
        </p:nvSpPr>
        <p:spPr bwMode="auto">
          <a:xfrm>
            <a:off x="228600" y="914400"/>
            <a:ext cx="8610600" cy="3108325"/>
          </a:xfrm>
          <a:prstGeom prst="rect">
            <a:avLst/>
          </a:prstGeom>
          <a:noFill/>
          <a:ln w="9525">
            <a:noFill/>
            <a:miter lim="800000"/>
            <a:headEnd/>
            <a:tailEnd/>
          </a:ln>
        </p:spPr>
        <p:txBody>
          <a:bodyPr anchor="ctr">
            <a:spAutoFit/>
          </a:bodyPr>
          <a:lstStyle/>
          <a:p>
            <a:pPr algn="r" rtl="1" eaLnBrk="0" hangingPunct="0"/>
            <a:r>
              <a:rPr lang="ar-SA" sz="2800" b="1">
                <a:latin typeface="Calibri" pitchFamily="34" charset="0"/>
                <a:ea typeface="Times New Roman" pitchFamily="18" charset="0"/>
                <a:cs typeface="B Lotus" pitchFamily="2" charset="-78"/>
              </a:rPr>
              <a:t>نماد گرافیکی یک شیر اطمینان درشکل</a:t>
            </a:r>
            <a:r>
              <a:rPr lang="fa-IR" sz="2800" b="1">
                <a:latin typeface="Calibri" pitchFamily="34" charset="0"/>
                <a:ea typeface="Times New Roman" pitchFamily="18" charset="0"/>
                <a:cs typeface="B Lotus" pitchFamily="2" charset="-78"/>
              </a:rPr>
              <a:t> زیر</a:t>
            </a:r>
            <a:r>
              <a:rPr lang="ar-SA" sz="2800" b="1">
                <a:latin typeface="Calibri" pitchFamily="34" charset="0"/>
                <a:ea typeface="Times New Roman" pitchFamily="18" charset="0"/>
                <a:cs typeface="B Lotus" pitchFamily="2" charset="-78"/>
              </a:rPr>
              <a:t>نشان داده شده است.همان طور که درنماد گرافیکی مشخص شده ،شیر اطمینان در حالت عادی بسته است(فلش داخل مربع،هم راستا با دهانه ورودی وخروجی نیست).در یک طرف مربع،خط چین به منزله مسیری که سعی به باز کردن شیر دارد ودر طرف مقابل فنری که  سعی در بسته نگه داشتن شیر دارد،رسم شده است.فلشی که بر روی فنر رسم شده ،نشاندهنده قابلیت تنظیم نیروی فنر می باشد،یعنی می توان</a:t>
            </a:r>
            <a:r>
              <a:rPr lang="fa-IR" sz="2800" b="1">
                <a:latin typeface="Calibri" pitchFamily="34" charset="0"/>
                <a:ea typeface="Times New Roman" pitchFamily="18" charset="0"/>
                <a:cs typeface="B Lotus" pitchFamily="2" charset="-78"/>
              </a:rPr>
              <a:t> </a:t>
            </a:r>
            <a:r>
              <a:rPr lang="ar-SA" sz="2800" b="1">
                <a:latin typeface="Calibri" pitchFamily="34" charset="0"/>
                <a:ea typeface="Times New Roman" pitchFamily="18" charset="0"/>
                <a:cs typeface="B Lotus" pitchFamily="2" charset="-78"/>
              </a:rPr>
              <a:t>سطح فشار سیستم را در حد دلخواه تنظیم نمود</a:t>
            </a:r>
            <a:r>
              <a:rPr lang="fa-IR" sz="2800" b="1">
                <a:latin typeface="Calibri" pitchFamily="34" charset="0"/>
                <a:ea typeface="Times New Roman" pitchFamily="18" charset="0"/>
                <a:cs typeface="B Lotus" pitchFamily="2" charset="-78"/>
              </a:rPr>
              <a:t>.</a:t>
            </a:r>
            <a:endParaRPr lang="ar-SA" sz="2800" b="1">
              <a:ea typeface="Times New Roman" pitchFamily="18" charset="0"/>
              <a:cs typeface="B Lotus" pitchFamily="2" charset="-78"/>
            </a:endParaRPr>
          </a:p>
        </p:txBody>
      </p:sp>
      <p:sp>
        <p:nvSpPr>
          <p:cNvPr id="97284" name="Rectangle 3"/>
          <p:cNvSpPr>
            <a:spLocks noChangeArrowheads="1"/>
          </p:cNvSpPr>
          <p:nvPr/>
        </p:nvSpPr>
        <p:spPr bwMode="auto">
          <a:xfrm>
            <a:off x="8915400" y="457200"/>
            <a:ext cx="228600" cy="276225"/>
          </a:xfrm>
          <a:prstGeom prst="rect">
            <a:avLst/>
          </a:prstGeom>
          <a:solidFill>
            <a:srgbClr val="FFFFFF"/>
          </a:solidFill>
          <a:ln w="9525">
            <a:noFill/>
            <a:miter lim="800000"/>
            <a:headEnd/>
            <a:tailEnd/>
          </a:ln>
        </p:spPr>
        <p:txBody>
          <a:bodyPr wrap="none" anchor="ctr">
            <a:spAutoFit/>
          </a:bodyPr>
          <a:lstStyle/>
          <a:p>
            <a:pPr algn="r" rtl="1" eaLnBrk="0" hangingPunct="0"/>
            <a:r>
              <a:rPr lang="ar-SA" sz="1200">
                <a:latin typeface="Calibri" pitchFamily="34" charset="0"/>
                <a:cs typeface="Times New Roman" pitchFamily="18" charset="0"/>
              </a:rPr>
              <a:t>.</a:t>
            </a:r>
            <a:endParaRPr lang="ar-SA"/>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ctrTitle"/>
          </p:nvPr>
        </p:nvSpPr>
        <p:spPr>
          <a:xfrm>
            <a:off x="533400" y="838200"/>
            <a:ext cx="7851775" cy="762000"/>
          </a:xfrm>
        </p:spPr>
        <p:txBody>
          <a:bodyPr/>
          <a:lstStyle/>
          <a:p>
            <a:endParaRPr lang="fa-IR" dirty="0" smtClean="0"/>
          </a:p>
        </p:txBody>
      </p:sp>
      <p:pic>
        <p:nvPicPr>
          <p:cNvPr id="98307" name="Picture 2"/>
          <p:cNvPicPr>
            <a:picLocks noChangeAspect="1" noChangeArrowheads="1"/>
          </p:cNvPicPr>
          <p:nvPr/>
        </p:nvPicPr>
        <p:blipFill>
          <a:blip r:embed="rId2" cstate="print"/>
          <a:srcRect l="16251"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ctrTitle"/>
          </p:nvPr>
        </p:nvSpPr>
        <p:spPr>
          <a:xfrm>
            <a:off x="533400" y="838200"/>
            <a:ext cx="7851775" cy="762000"/>
          </a:xfrm>
        </p:spPr>
        <p:txBody>
          <a:bodyPr/>
          <a:lstStyle/>
          <a:p>
            <a:endParaRPr lang="fa-IR" dirty="0" smtClean="0"/>
          </a:p>
        </p:txBody>
      </p:sp>
      <p:pic>
        <p:nvPicPr>
          <p:cNvPr id="99331" name="Picture 2"/>
          <p:cNvPicPr>
            <a:picLocks noChangeAspect="1" noChangeArrowheads="1"/>
          </p:cNvPicPr>
          <p:nvPr/>
        </p:nvPicPr>
        <p:blipFill>
          <a:blip r:embed="rId2" cstate="print"/>
          <a:srcRect l="15625" t="12500" r="13750"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ar-SA" sz="3200" b="1" dirty="0" smtClean="0">
                <a:solidFill>
                  <a:srgbClr val="FF0000"/>
                </a:solidFill>
                <a:ea typeface="Times New Roman" pitchFamily="18" charset="0"/>
                <a:cs typeface="B Lotus" pitchFamily="2" charset="-78"/>
              </a:rPr>
              <a:t>شیر اطمینان پیلوت دار(</a:t>
            </a:r>
            <a:r>
              <a:rPr lang="en-US" sz="3200" b="1" dirty="0" smtClean="0">
                <a:solidFill>
                  <a:srgbClr val="FF0000"/>
                </a:solidFill>
                <a:ea typeface="Times New Roman" pitchFamily="18" charset="0"/>
                <a:cs typeface="B Lotus" pitchFamily="2" charset="-78"/>
              </a:rPr>
              <a:t>pilot –operated relief valve</a:t>
            </a:r>
            <a:r>
              <a:rPr lang="ar-SA" sz="3200" b="1" dirty="0" smtClean="0">
                <a:solidFill>
                  <a:srgbClr val="FF0000"/>
                </a:solidFill>
                <a:ea typeface="Times New Roman" pitchFamily="18" charset="0"/>
                <a:cs typeface="B Lotus" pitchFamily="2" charset="-78"/>
              </a:rPr>
              <a:t>)</a:t>
            </a:r>
            <a:endParaRPr lang="fa-IR" sz="3200" dirty="0" smtClean="0">
              <a:solidFill>
                <a:srgbClr val="FF0000"/>
              </a:solidFill>
            </a:endParaRPr>
          </a:p>
        </p:txBody>
      </p:sp>
      <p:sp>
        <p:nvSpPr>
          <p:cNvPr id="100355" name="Rectangle 1"/>
          <p:cNvSpPr>
            <a:spLocks noGrp="1" noChangeArrowheads="1"/>
          </p:cNvSpPr>
          <p:nvPr>
            <p:ph idx="1"/>
          </p:nvPr>
        </p:nvSpPr>
        <p:spPr>
          <a:xfrm>
            <a:off x="457200" y="1143000"/>
            <a:ext cx="8229600" cy="1384300"/>
          </a:xfrm>
        </p:spPr>
        <p:txBody>
          <a:bodyPr anchor="ctr">
            <a:spAutoFit/>
          </a:bodyPr>
          <a:lstStyle/>
          <a:p>
            <a:pPr marL="0" indent="0">
              <a:spcBef>
                <a:spcPct val="0"/>
              </a:spcBef>
              <a:buFontTx/>
              <a:buNone/>
            </a:pPr>
            <a:r>
              <a:rPr lang="ar-SA" sz="2800" b="1" dirty="0" smtClean="0">
                <a:ea typeface="Times New Roman" pitchFamily="18" charset="0"/>
                <a:cs typeface="B Lotus" pitchFamily="2" charset="-78"/>
              </a:rPr>
              <a:t>این شیر از ترکیب یک شیر اطمینان پیلوت کوچک و یک شیر اطمینان اصلی ساخته شده است. با اعمال فشار سیستم به این شیر ،ابتدا شیر پیلوت باز می شود و سبب می شود شیر اطمینان اصلی باز گردد. </a:t>
            </a:r>
            <a:endParaRPr lang="ar-SA" sz="2800" b="1" dirty="0" smtClean="0">
              <a:latin typeface="Constantia" pitchFamily="18" charset="0"/>
              <a:ea typeface="Times New Roman" pitchFamily="18" charset="0"/>
              <a:cs typeface="B Lotus" pitchFamily="2" charset="-78"/>
            </a:endParaRPr>
          </a:p>
        </p:txBody>
      </p:sp>
      <p:pic>
        <p:nvPicPr>
          <p:cNvPr id="100356" name="Picture 2"/>
          <p:cNvPicPr>
            <a:picLocks noChangeAspect="1" noChangeArrowheads="1"/>
          </p:cNvPicPr>
          <p:nvPr/>
        </p:nvPicPr>
        <p:blipFill>
          <a:blip r:embed="rId2" cstate="print"/>
          <a:srcRect l="58594" t="15625" r="18555" b="46289"/>
          <a:stretch>
            <a:fillRect/>
          </a:stretch>
        </p:blipFill>
        <p:spPr bwMode="auto">
          <a:xfrm>
            <a:off x="381000" y="2514600"/>
            <a:ext cx="4267200" cy="4191000"/>
          </a:xfrm>
          <a:prstGeom prst="rect">
            <a:avLst/>
          </a:prstGeom>
          <a:noFill/>
          <a:ln w="9525">
            <a:noFill/>
            <a:miter lim="800000"/>
            <a:headEnd/>
            <a:tailEnd/>
          </a:ln>
        </p:spPr>
      </p:pic>
      <p:pic>
        <p:nvPicPr>
          <p:cNvPr id="100357" name="Picture 2"/>
          <p:cNvPicPr>
            <a:picLocks noChangeAspect="1" noChangeArrowheads="1"/>
          </p:cNvPicPr>
          <p:nvPr/>
        </p:nvPicPr>
        <p:blipFill>
          <a:blip r:embed="rId3" cstate="print"/>
          <a:srcRect l="34250" t="29443" r="31750" b="13542"/>
          <a:stretch>
            <a:fillRect/>
          </a:stretch>
        </p:blipFill>
        <p:spPr bwMode="auto">
          <a:xfrm>
            <a:off x="5029200" y="2590800"/>
            <a:ext cx="38862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fa-IR" dirty="0" smtClean="0"/>
          </a:p>
        </p:txBody>
      </p:sp>
      <p:sp>
        <p:nvSpPr>
          <p:cNvPr id="101379" name="Content Placeholder 2"/>
          <p:cNvSpPr>
            <a:spLocks noGrp="1"/>
          </p:cNvSpPr>
          <p:nvPr>
            <p:ph idx="1"/>
          </p:nvPr>
        </p:nvSpPr>
        <p:spPr>
          <a:xfrm>
            <a:off x="152400" y="685800"/>
            <a:ext cx="8763000" cy="4525963"/>
          </a:xfrm>
        </p:spPr>
        <p:txBody>
          <a:bodyPr/>
          <a:lstStyle/>
          <a:p>
            <a:r>
              <a:rPr lang="ar-SA" b="1" dirty="0" smtClean="0">
                <a:solidFill>
                  <a:srgbClr val="FF0000"/>
                </a:solidFill>
                <a:cs typeface="B Lotus" pitchFamily="2" charset="-78"/>
              </a:rPr>
              <a:t>برتری شیر اطمینان پیلوت دار نسبت به شیر اطمینان مستقیم:</a:t>
            </a:r>
            <a:endParaRPr lang="fa-IR" b="1" dirty="0" smtClean="0">
              <a:solidFill>
                <a:srgbClr val="FF0000"/>
              </a:solidFill>
              <a:cs typeface="B Lotus" pitchFamily="2" charset="-78"/>
            </a:endParaRPr>
          </a:p>
          <a:p>
            <a:endParaRPr lang="en-US" b="1" dirty="0" smtClean="0">
              <a:solidFill>
                <a:srgbClr val="FF0000"/>
              </a:solidFill>
              <a:cs typeface="B Lotus" pitchFamily="2" charset="-78"/>
            </a:endParaRPr>
          </a:p>
          <a:p>
            <a:r>
              <a:rPr lang="ar-SA" b="1" dirty="0" smtClean="0">
                <a:cs typeface="B Lotus" pitchFamily="2" charset="-78"/>
              </a:rPr>
              <a:t>- در یک ظرفیت عبور جریان و تحمل فشار،</a:t>
            </a:r>
            <a:r>
              <a:rPr lang="fa-IR" b="1" dirty="0" smtClean="0">
                <a:cs typeface="B Lotus" pitchFamily="2" charset="-78"/>
              </a:rPr>
              <a:t> </a:t>
            </a:r>
            <a:r>
              <a:rPr lang="ar-SA" b="1" dirty="0" smtClean="0">
                <a:cs typeface="B Lotus" pitchFamily="2" charset="-78"/>
              </a:rPr>
              <a:t>شیر پیلوت دار کوچکتر ازشیر مستقیم است.</a:t>
            </a:r>
            <a:endParaRPr lang="en-US" b="1" dirty="0" smtClean="0">
              <a:cs typeface="B Lotus" pitchFamily="2" charset="-78"/>
            </a:endParaRPr>
          </a:p>
          <a:p>
            <a:r>
              <a:rPr lang="ar-SA" b="1" dirty="0" smtClean="0">
                <a:cs typeface="B Lotus" pitchFamily="2" charset="-78"/>
              </a:rPr>
              <a:t>- محدوده تنظیم فشار شیرهای پیلوت دار وسیع تر است.</a:t>
            </a:r>
            <a:endParaRPr lang="en-US" b="1" dirty="0" smtClean="0">
              <a:cs typeface="B Lotus" pitchFamily="2" charset="-78"/>
            </a:endParaRPr>
          </a:p>
          <a:p>
            <a:r>
              <a:rPr lang="ar-SA" b="1" dirty="0" smtClean="0">
                <a:cs typeface="B Lotus" pitchFamily="2" charset="-78"/>
              </a:rPr>
              <a:t>- مزیت دیگر شیر پیلوت دار،</a:t>
            </a:r>
            <a:r>
              <a:rPr lang="fa-IR" b="1" dirty="0" smtClean="0">
                <a:cs typeface="B Lotus" pitchFamily="2" charset="-78"/>
              </a:rPr>
              <a:t> </a:t>
            </a:r>
            <a:r>
              <a:rPr lang="ar-SA" b="1" dirty="0" smtClean="0">
                <a:cs typeface="B Lotus" pitchFamily="2" charset="-78"/>
              </a:rPr>
              <a:t>قابلیت کنترل از راه دور میباشد.</a:t>
            </a:r>
            <a:endParaRPr lang="en-US" b="1" dirty="0" smtClean="0">
              <a:cs typeface="B Lotus" pitchFamily="2" charset="-78"/>
            </a:endParaRPr>
          </a:p>
          <a:p>
            <a:endParaRPr lang="fa-IR" b="1" dirty="0" smtClean="0">
              <a:cs typeface="B Lotus" pitchFamily="2" charset="-78"/>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ctrTitle"/>
          </p:nvPr>
        </p:nvSpPr>
        <p:spPr>
          <a:xfrm>
            <a:off x="533400" y="838200"/>
            <a:ext cx="7851775" cy="762000"/>
          </a:xfrm>
        </p:spPr>
        <p:txBody>
          <a:bodyPr/>
          <a:lstStyle/>
          <a:p>
            <a:endParaRPr lang="fa-IR" dirty="0" smtClean="0"/>
          </a:p>
        </p:txBody>
      </p:sp>
      <p:pic>
        <p:nvPicPr>
          <p:cNvPr id="102403" name="Picture 2"/>
          <p:cNvPicPr>
            <a:picLocks noChangeAspect="1" noChangeArrowheads="1"/>
          </p:cNvPicPr>
          <p:nvPr/>
        </p:nvPicPr>
        <p:blipFill>
          <a:blip r:embed="rId2" cstate="print"/>
          <a:srcRect l="22031" t="19792" r="19579" b="15625"/>
          <a:stretch>
            <a:fillRect/>
          </a:stretch>
        </p:blipFill>
        <p:spPr bwMode="auto">
          <a:xfrm>
            <a:off x="0" y="1244600"/>
            <a:ext cx="9144000" cy="561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l="7813" t="12500" r="6250" b="6250"/>
          <a:stretch>
            <a:fillRect/>
          </a:stretch>
        </p:blipFill>
        <p:spPr bwMode="auto">
          <a:xfrm>
            <a:off x="9525" y="0"/>
            <a:ext cx="91344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ctrTitle"/>
          </p:nvPr>
        </p:nvSpPr>
        <p:spPr>
          <a:xfrm>
            <a:off x="533400" y="838200"/>
            <a:ext cx="7851775" cy="762000"/>
          </a:xfrm>
        </p:spPr>
        <p:txBody>
          <a:bodyPr/>
          <a:lstStyle/>
          <a:p>
            <a:endParaRPr lang="fa-IR" dirty="0" smtClean="0"/>
          </a:p>
        </p:txBody>
      </p:sp>
      <p:pic>
        <p:nvPicPr>
          <p:cNvPr id="103427" name="Picture 2"/>
          <p:cNvPicPr>
            <a:picLocks noChangeAspect="1" noChangeArrowheads="1"/>
          </p:cNvPicPr>
          <p:nvPr/>
        </p:nvPicPr>
        <p:blipFill>
          <a:blip r:embed="rId2" cstate="print"/>
          <a:srcRect l="15625" t="38541" r="14375" b="6250"/>
          <a:stretch>
            <a:fillRect/>
          </a:stretch>
        </p:blipFill>
        <p:spPr bwMode="auto">
          <a:xfrm>
            <a:off x="0" y="533400"/>
            <a:ext cx="9144000" cy="4038600"/>
          </a:xfrm>
          <a:prstGeom prst="rect">
            <a:avLst/>
          </a:prstGeom>
          <a:noFill/>
          <a:ln w="9525">
            <a:noFill/>
            <a:miter lim="800000"/>
            <a:headEnd/>
            <a:tailEnd/>
          </a:ln>
        </p:spPr>
      </p:pic>
      <p:sp>
        <p:nvSpPr>
          <p:cNvPr id="103428" name="Rectangle 6"/>
          <p:cNvSpPr>
            <a:spLocks noChangeArrowheads="1"/>
          </p:cNvSpPr>
          <p:nvPr/>
        </p:nvSpPr>
        <p:spPr bwMode="auto">
          <a:xfrm>
            <a:off x="457200" y="4343400"/>
            <a:ext cx="7924800" cy="1816100"/>
          </a:xfrm>
          <a:prstGeom prst="rect">
            <a:avLst/>
          </a:prstGeom>
          <a:noFill/>
          <a:ln w="9525">
            <a:noFill/>
            <a:miter lim="800000"/>
            <a:headEnd/>
            <a:tailEnd/>
          </a:ln>
        </p:spPr>
        <p:txBody>
          <a:bodyPr>
            <a:spAutoFit/>
          </a:bodyPr>
          <a:lstStyle/>
          <a:p>
            <a:pPr algn="r" rtl="1"/>
            <a:r>
              <a:rPr lang="ar-SA" sz="2800" b="1">
                <a:latin typeface="Calibri" pitchFamily="34" charset="0"/>
                <a:ea typeface="Times New Roman" pitchFamily="18" charset="0"/>
                <a:cs typeface="B Lotus" pitchFamily="2" charset="-78"/>
              </a:rPr>
              <a:t>همانند شیر اطمینان مستقیم،</a:t>
            </a:r>
            <a:r>
              <a:rPr lang="fa-IR" sz="2800" b="1">
                <a:latin typeface="Calibri" pitchFamily="34" charset="0"/>
                <a:ea typeface="Times New Roman" pitchFamily="18" charset="0"/>
                <a:cs typeface="B Lotus" pitchFamily="2" charset="-78"/>
              </a:rPr>
              <a:t> </a:t>
            </a:r>
            <a:r>
              <a:rPr lang="ar-SA" sz="2800" b="1">
                <a:latin typeface="Calibri" pitchFamily="34" charset="0"/>
                <a:ea typeface="Times New Roman" pitchFamily="18" charset="0"/>
                <a:cs typeface="B Lotus" pitchFamily="2" charset="-78"/>
              </a:rPr>
              <a:t>شیر اطمینان پیلوت دار نیز یک دهانه ورودی فشار دارد که به مسیر خروجی پمپ وصل می شود ویک دهانه تخلیه که به مخزن متصل می گردد</a:t>
            </a:r>
            <a:r>
              <a:rPr lang="en-US" sz="2800" b="1">
                <a:latin typeface="Calibri" pitchFamily="34" charset="0"/>
                <a:ea typeface="Times New Roman" pitchFamily="18" charset="0"/>
                <a:cs typeface="B Lotus" pitchFamily="2" charset="-78"/>
              </a:rPr>
              <a:t>.</a:t>
            </a:r>
            <a:r>
              <a:rPr lang="ar-SA" sz="2800" b="1">
                <a:latin typeface="Calibri" pitchFamily="34" charset="0"/>
                <a:ea typeface="Times New Roman" pitchFamily="18" charset="0"/>
                <a:cs typeface="B Lotus" pitchFamily="2" charset="-78"/>
              </a:rPr>
              <a:t> در قسمت پیلوت این شیر معمولا</a:t>
            </a:r>
            <a:r>
              <a:rPr lang="en-US" sz="2800" b="1">
                <a:latin typeface="Calibri" pitchFamily="34" charset="0"/>
                <a:ea typeface="Times New Roman" pitchFamily="18" charset="0"/>
                <a:cs typeface="B Lotus" pitchFamily="2" charset="-78"/>
              </a:rPr>
              <a:t> </a:t>
            </a:r>
            <a:r>
              <a:rPr lang="ar-SA" sz="2800" b="1">
                <a:latin typeface="Calibri" pitchFamily="34" charset="0"/>
                <a:ea typeface="Times New Roman" pitchFamily="18" charset="0"/>
                <a:cs typeface="B Lotus" pitchFamily="2" charset="-78"/>
              </a:rPr>
              <a:t>از مغزی مخروطی استفاده می شود. </a:t>
            </a:r>
            <a:endParaRPr lang="fa-IR" sz="2800">
              <a:cs typeface="B Lotus" pitchFamily="2" charset="-78"/>
            </a:endParaRP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ctrTitle"/>
          </p:nvPr>
        </p:nvSpPr>
        <p:spPr>
          <a:xfrm>
            <a:off x="533400" y="838200"/>
            <a:ext cx="7851775" cy="762000"/>
          </a:xfrm>
        </p:spPr>
        <p:txBody>
          <a:bodyPr/>
          <a:lstStyle/>
          <a:p>
            <a:endParaRPr lang="fa-IR" dirty="0" smtClean="0"/>
          </a:p>
        </p:txBody>
      </p:sp>
      <p:sp>
        <p:nvSpPr>
          <p:cNvPr id="104452" name="Rectangle 3"/>
          <p:cNvSpPr>
            <a:spLocks noChangeArrowheads="1"/>
          </p:cNvSpPr>
          <p:nvPr/>
        </p:nvSpPr>
        <p:spPr bwMode="auto">
          <a:xfrm>
            <a:off x="381000" y="2887663"/>
            <a:ext cx="8763000" cy="3970337"/>
          </a:xfrm>
          <a:prstGeom prst="rect">
            <a:avLst/>
          </a:prstGeom>
          <a:noFill/>
          <a:ln w="9525">
            <a:noFill/>
            <a:miter lim="800000"/>
            <a:headEnd/>
            <a:tailEnd/>
          </a:ln>
        </p:spPr>
        <p:txBody>
          <a:bodyPr>
            <a:spAutoFit/>
          </a:bodyPr>
          <a:lstStyle/>
          <a:p>
            <a:pPr algn="r" rtl="1">
              <a:lnSpc>
                <a:spcPct val="150000"/>
              </a:lnSpc>
            </a:pPr>
            <a:r>
              <a:rPr lang="ar-SA" sz="2800" b="1" dirty="0">
                <a:latin typeface="Calibri" pitchFamily="34" charset="0"/>
                <a:ea typeface="Times New Roman" pitchFamily="18" charset="0"/>
                <a:cs typeface="B Lotus" pitchFamily="2" charset="-78"/>
              </a:rPr>
              <a:t>در قسمت اصلی شیر ،یک پیستون قرار دارد. در پیستون یک سوراخ کوچک به نام گذرگاه (</a:t>
            </a:r>
            <a:r>
              <a:rPr lang="en-US" sz="2800" b="1" dirty="0">
                <a:latin typeface="Calibri" pitchFamily="34" charset="0"/>
                <a:ea typeface="Times New Roman" pitchFamily="18" charset="0"/>
                <a:cs typeface="B Lotus" pitchFamily="2" charset="-78"/>
              </a:rPr>
              <a:t>orifice</a:t>
            </a:r>
            <a:r>
              <a:rPr lang="ar-SA" sz="2800" b="1" dirty="0">
                <a:latin typeface="Calibri" pitchFamily="34" charset="0"/>
                <a:ea typeface="Times New Roman" pitchFamily="18" charset="0"/>
                <a:cs typeface="B Lotus" pitchFamily="2" charset="-78"/>
              </a:rPr>
              <a:t>)ایجاد شده است.این سوراخ اجازه می دهد که فشار به هر دو طرف پیستون وارد شود. سطح دو طرف پیستون برابر است و بنابراین سیال،</a:t>
            </a:r>
            <a:r>
              <a:rPr lang="en-US" sz="2800" b="1" dirty="0">
                <a:latin typeface="Calibri" pitchFamily="34" charset="0"/>
                <a:ea typeface="Times New Roman" pitchFamily="18" charset="0"/>
                <a:cs typeface="B Lotus" pitchFamily="2" charset="-78"/>
              </a:rPr>
              <a:t> </a:t>
            </a:r>
            <a:r>
              <a:rPr lang="ar-SA" sz="2800" b="1" dirty="0">
                <a:latin typeface="Calibri" pitchFamily="34" charset="0"/>
                <a:ea typeface="Times New Roman" pitchFamily="18" charset="0"/>
                <a:cs typeface="B Lotus" pitchFamily="2" charset="-78"/>
              </a:rPr>
              <a:t>نیروی یکسان به دو طرف پیستون وارد می کند.این در حالت،نیروی فنر اصلی،شیر را در حالت بسته نگاه می دارد. در نتیجه جریانی از شیر عبور نمی کند و</a:t>
            </a:r>
            <a:r>
              <a:rPr lang="en-US" sz="2800" b="1" dirty="0">
                <a:latin typeface="Calibri" pitchFamily="34" charset="0"/>
                <a:ea typeface="Times New Roman" pitchFamily="18" charset="0"/>
                <a:cs typeface="B Lotus" pitchFamily="2" charset="-78"/>
              </a:rPr>
              <a:t> </a:t>
            </a:r>
            <a:r>
              <a:rPr lang="ar-SA" sz="2800" b="1" dirty="0">
                <a:latin typeface="Calibri" pitchFamily="34" charset="0"/>
                <a:ea typeface="Times New Roman" pitchFamily="18" charset="0"/>
                <a:cs typeface="B Lotus" pitchFamily="2" charset="-78"/>
              </a:rPr>
              <a:t>به قسمتهای دیگر سیستم جاری می شود.</a:t>
            </a:r>
            <a:endParaRPr lang="fa-IR" sz="2800" dirty="0">
              <a:cs typeface="B Lotus" pitchFamily="2" charset="-78"/>
            </a:endParaRP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ctrTitle"/>
          </p:nvPr>
        </p:nvSpPr>
        <p:spPr>
          <a:xfrm>
            <a:off x="533400" y="838200"/>
            <a:ext cx="7851775" cy="762000"/>
          </a:xfrm>
        </p:spPr>
        <p:txBody>
          <a:bodyPr/>
          <a:lstStyle/>
          <a:p>
            <a:endParaRPr lang="fa-IR" dirty="0" smtClean="0"/>
          </a:p>
        </p:txBody>
      </p:sp>
      <p:pic>
        <p:nvPicPr>
          <p:cNvPr id="105475" name="Picture 2"/>
          <p:cNvPicPr>
            <a:picLocks noChangeAspect="1" noChangeArrowheads="1"/>
          </p:cNvPicPr>
          <p:nvPr/>
        </p:nvPicPr>
        <p:blipFill>
          <a:blip r:embed="rId2" cstate="print"/>
          <a:srcRect l="15625" t="33333" r="31995" b="6250"/>
          <a:stretch>
            <a:fillRect/>
          </a:stretch>
        </p:blipFill>
        <p:spPr bwMode="auto">
          <a:xfrm>
            <a:off x="533400" y="0"/>
            <a:ext cx="6781800" cy="4419600"/>
          </a:xfrm>
          <a:prstGeom prst="rect">
            <a:avLst/>
          </a:prstGeom>
          <a:noFill/>
          <a:ln w="9525">
            <a:noFill/>
            <a:miter lim="800000"/>
            <a:headEnd/>
            <a:tailEnd/>
          </a:ln>
        </p:spPr>
      </p:pic>
      <p:sp>
        <p:nvSpPr>
          <p:cNvPr id="105476" name="Rectangle 4"/>
          <p:cNvSpPr>
            <a:spLocks noChangeArrowheads="1"/>
          </p:cNvSpPr>
          <p:nvPr/>
        </p:nvSpPr>
        <p:spPr bwMode="auto">
          <a:xfrm>
            <a:off x="1371600" y="5029200"/>
            <a:ext cx="7050088" cy="523875"/>
          </a:xfrm>
          <a:prstGeom prst="rect">
            <a:avLst/>
          </a:prstGeom>
          <a:noFill/>
          <a:ln w="9525">
            <a:noFill/>
            <a:miter lim="800000"/>
            <a:headEnd/>
            <a:tailEnd/>
          </a:ln>
        </p:spPr>
        <p:txBody>
          <a:bodyPr wrap="none">
            <a:spAutoFit/>
          </a:bodyPr>
          <a:lstStyle/>
          <a:p>
            <a:r>
              <a:rPr lang="ar-SA" sz="2800" b="1">
                <a:cs typeface="B Lotus" pitchFamily="2" charset="-78"/>
              </a:rPr>
              <a:t>فشار</a:t>
            </a:r>
            <a:r>
              <a:rPr lang="fa-IR" sz="2800" b="1">
                <a:cs typeface="B Lotus" pitchFamily="2" charset="-78"/>
              </a:rPr>
              <a:t> </a:t>
            </a:r>
            <a:r>
              <a:rPr lang="ar-SA" sz="2800" b="1">
                <a:cs typeface="B Lotus" pitchFamily="2" charset="-78"/>
              </a:rPr>
              <a:t>از</a:t>
            </a:r>
            <a:r>
              <a:rPr lang="fa-IR" sz="2800" b="1">
                <a:cs typeface="B Lotus" pitchFamily="2" charset="-78"/>
              </a:rPr>
              <a:t> </a:t>
            </a:r>
            <a:r>
              <a:rPr lang="ar-SA" sz="2800" b="1">
                <a:cs typeface="B Lotus" pitchFamily="2" charset="-78"/>
              </a:rPr>
              <a:t>طریق مسیر پیلوت به مغزی پیلوت نیز وارد می شود</a:t>
            </a:r>
            <a:r>
              <a:rPr lang="fa-IR" sz="2800" b="1">
                <a:cs typeface="B Lotus" pitchFamily="2" charset="-78"/>
              </a:rPr>
              <a:t>.</a:t>
            </a: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ctrTitle"/>
          </p:nvPr>
        </p:nvSpPr>
        <p:spPr>
          <a:xfrm>
            <a:off x="533400" y="838200"/>
            <a:ext cx="7851775" cy="762000"/>
          </a:xfrm>
        </p:spPr>
        <p:txBody>
          <a:bodyPr/>
          <a:lstStyle/>
          <a:p>
            <a:endParaRPr lang="fa-IR" dirty="0" smtClean="0"/>
          </a:p>
        </p:txBody>
      </p:sp>
      <p:pic>
        <p:nvPicPr>
          <p:cNvPr id="106499" name="Picture 2"/>
          <p:cNvPicPr>
            <a:picLocks noChangeAspect="1" noChangeArrowheads="1"/>
          </p:cNvPicPr>
          <p:nvPr/>
        </p:nvPicPr>
        <p:blipFill>
          <a:blip r:embed="rId2" cstate="print"/>
          <a:srcRect l="15625" t="39583" r="32584" b="6250"/>
          <a:stretch>
            <a:fillRect/>
          </a:stretch>
        </p:blipFill>
        <p:spPr bwMode="auto">
          <a:xfrm>
            <a:off x="990600" y="457200"/>
            <a:ext cx="6705600" cy="3962400"/>
          </a:xfrm>
          <a:prstGeom prst="rect">
            <a:avLst/>
          </a:prstGeom>
          <a:noFill/>
          <a:ln w="9525">
            <a:noFill/>
            <a:miter lim="800000"/>
            <a:headEnd/>
            <a:tailEnd/>
          </a:ln>
        </p:spPr>
      </p:pic>
      <p:sp>
        <p:nvSpPr>
          <p:cNvPr id="106500" name="Rectangle 3"/>
          <p:cNvSpPr>
            <a:spLocks noChangeArrowheads="1"/>
          </p:cNvSpPr>
          <p:nvPr/>
        </p:nvSpPr>
        <p:spPr bwMode="auto">
          <a:xfrm>
            <a:off x="838200" y="4267200"/>
            <a:ext cx="7696200" cy="1384300"/>
          </a:xfrm>
          <a:prstGeom prst="rect">
            <a:avLst/>
          </a:prstGeom>
          <a:noFill/>
          <a:ln w="9525">
            <a:noFill/>
            <a:miter lim="800000"/>
            <a:headEnd/>
            <a:tailEnd/>
          </a:ln>
        </p:spPr>
        <p:txBody>
          <a:bodyPr>
            <a:spAutoFit/>
          </a:bodyPr>
          <a:lstStyle/>
          <a:p>
            <a:pPr algn="r" rtl="1"/>
            <a:r>
              <a:rPr lang="ar-SA" sz="2800" b="1">
                <a:cs typeface="B Lotus" pitchFamily="2" charset="-78"/>
              </a:rPr>
              <a:t>اگر فشار به حد کافی افزایش یابد،</a:t>
            </a:r>
            <a:r>
              <a:rPr lang="fa-IR" sz="2800" b="1">
                <a:cs typeface="B Lotus" pitchFamily="2" charset="-78"/>
              </a:rPr>
              <a:t> </a:t>
            </a:r>
            <a:r>
              <a:rPr lang="ar-SA" sz="2800" b="1">
                <a:cs typeface="B Lotus" pitchFamily="2" charset="-78"/>
              </a:rPr>
              <a:t>مغزی پیلوت از جلوی دهانه پیلوت کنار می رود</a:t>
            </a:r>
            <a:r>
              <a:rPr lang="fa-IR" sz="2800" b="1">
                <a:cs typeface="B Lotus" pitchFamily="2" charset="-78"/>
              </a:rPr>
              <a:t>. </a:t>
            </a:r>
            <a:r>
              <a:rPr lang="ar-SA" sz="2800" b="1">
                <a:cs typeface="B Lotus" pitchFamily="2" charset="-78"/>
              </a:rPr>
              <a:t>اندکی از جریان سیال از طریق مسیر پیلوت به مخزن تخلیه می گردد. </a:t>
            </a:r>
            <a:endParaRPr lang="fa-IR" sz="280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ctrTitle"/>
          </p:nvPr>
        </p:nvSpPr>
        <p:spPr>
          <a:xfrm>
            <a:off x="533400" y="838200"/>
            <a:ext cx="7851775" cy="762000"/>
          </a:xfrm>
        </p:spPr>
        <p:txBody>
          <a:bodyPr/>
          <a:lstStyle/>
          <a:p>
            <a:endParaRPr lang="fa-IR" dirty="0" smtClean="0"/>
          </a:p>
        </p:txBody>
      </p:sp>
      <p:pic>
        <p:nvPicPr>
          <p:cNvPr id="107523" name="Picture 2"/>
          <p:cNvPicPr>
            <a:picLocks noChangeAspect="1" noChangeArrowheads="1"/>
          </p:cNvPicPr>
          <p:nvPr/>
        </p:nvPicPr>
        <p:blipFill>
          <a:blip r:embed="rId2" cstate="print"/>
          <a:srcRect l="15625" t="39583" r="33173" b="6250"/>
          <a:stretch>
            <a:fillRect/>
          </a:stretch>
        </p:blipFill>
        <p:spPr bwMode="auto">
          <a:xfrm>
            <a:off x="1066800" y="304800"/>
            <a:ext cx="6629400" cy="3962400"/>
          </a:xfrm>
          <a:prstGeom prst="rect">
            <a:avLst/>
          </a:prstGeom>
          <a:noFill/>
          <a:ln w="9525">
            <a:noFill/>
            <a:miter lim="800000"/>
            <a:headEnd/>
            <a:tailEnd/>
          </a:ln>
        </p:spPr>
      </p:pic>
      <p:sp>
        <p:nvSpPr>
          <p:cNvPr id="107524" name="Rectangle 3"/>
          <p:cNvSpPr>
            <a:spLocks noChangeArrowheads="1"/>
          </p:cNvSpPr>
          <p:nvPr/>
        </p:nvSpPr>
        <p:spPr bwMode="auto">
          <a:xfrm>
            <a:off x="228600" y="4343400"/>
            <a:ext cx="8534400" cy="2246313"/>
          </a:xfrm>
          <a:prstGeom prst="rect">
            <a:avLst/>
          </a:prstGeom>
          <a:noFill/>
          <a:ln w="9525">
            <a:noFill/>
            <a:miter lim="800000"/>
            <a:headEnd/>
            <a:tailEnd/>
          </a:ln>
        </p:spPr>
        <p:txBody>
          <a:bodyPr>
            <a:spAutoFit/>
          </a:bodyPr>
          <a:lstStyle/>
          <a:p>
            <a:pPr algn="r" rtl="1"/>
            <a:r>
              <a:rPr lang="fa-IR" sz="2800" b="1">
                <a:cs typeface="B Lotus" pitchFamily="2" charset="-78"/>
              </a:rPr>
              <a:t>به </a:t>
            </a:r>
            <a:r>
              <a:rPr lang="ar-SA" sz="2800" b="1">
                <a:cs typeface="B Lotus" pitchFamily="2" charset="-78"/>
              </a:rPr>
              <a:t>محض عبور جریان از مسیر</a:t>
            </a:r>
            <a:r>
              <a:rPr lang="fa-IR" sz="2800" b="1">
                <a:cs typeface="B Lotus" pitchFamily="2" charset="-78"/>
              </a:rPr>
              <a:t> پیلوت</a:t>
            </a:r>
            <a:r>
              <a:rPr lang="ar-SA" sz="2800" b="1">
                <a:cs typeface="B Lotus" pitchFamily="2" charset="-78"/>
              </a:rPr>
              <a:t>،</a:t>
            </a:r>
            <a:r>
              <a:rPr lang="fa-IR" sz="2800" b="1">
                <a:cs typeface="B Lotus" pitchFamily="2" charset="-78"/>
              </a:rPr>
              <a:t> </a:t>
            </a:r>
            <a:r>
              <a:rPr lang="ar-SA" sz="2800" b="1">
                <a:cs typeface="B Lotus" pitchFamily="2" charset="-78"/>
              </a:rPr>
              <a:t>یک افت فشار در پشت پیستون</a:t>
            </a:r>
            <a:r>
              <a:rPr lang="fa-IR" sz="2800" b="1">
                <a:cs typeface="B Lotus" pitchFamily="2" charset="-78"/>
              </a:rPr>
              <a:t> </a:t>
            </a:r>
            <a:r>
              <a:rPr lang="ar-SA" sz="2800" b="1">
                <a:cs typeface="B Lotus" pitchFamily="2" charset="-78"/>
              </a:rPr>
              <a:t>ایجاد می شود</a:t>
            </a:r>
            <a:r>
              <a:rPr lang="fa-IR" sz="2800" b="1">
                <a:cs typeface="B Lotus" pitchFamily="2" charset="-78"/>
              </a:rPr>
              <a:t> </a:t>
            </a:r>
            <a:r>
              <a:rPr lang="ar-SA" sz="2800" b="1">
                <a:cs typeface="B Lotus" pitchFamily="2" charset="-78"/>
              </a:rPr>
              <a:t>(به دلیل باریک بودن مسیر گذرگاه ). به علت این افت فشار لحظه ای در یک طرف پیستون ،پیستون به بالا حرکت کرده و بدین ترتیب دهانه خروجی اصلی شیر باز شده و جریان سیال مستقیما به مخزن تخلیه خواهد شد</a:t>
            </a:r>
            <a:r>
              <a:rPr lang="fa-IR" sz="2800" b="1">
                <a:cs typeface="B Lotus" pitchFamily="2" charset="-78"/>
              </a:rPr>
              <a:t>.</a:t>
            </a:r>
            <a:r>
              <a:rPr lang="ar-SA" sz="2800" b="1">
                <a:cs typeface="B Lotus" pitchFamily="2" charset="-78"/>
              </a:rPr>
              <a:t> </a:t>
            </a:r>
            <a:endParaRPr lang="fa-IR" sz="280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ctrTitle"/>
          </p:nvPr>
        </p:nvSpPr>
        <p:spPr>
          <a:xfrm>
            <a:off x="533400" y="838200"/>
            <a:ext cx="7851775" cy="762000"/>
          </a:xfrm>
        </p:spPr>
        <p:txBody>
          <a:bodyPr/>
          <a:lstStyle/>
          <a:p>
            <a:endParaRPr lang="fa-IR" dirty="0" smtClean="0"/>
          </a:p>
        </p:txBody>
      </p:sp>
      <p:pic>
        <p:nvPicPr>
          <p:cNvPr id="108547" name="Picture 2"/>
          <p:cNvPicPr>
            <a:picLocks noChangeAspect="1" noChangeArrowheads="1"/>
          </p:cNvPicPr>
          <p:nvPr/>
        </p:nvPicPr>
        <p:blipFill>
          <a:blip r:embed="rId2" cstate="print"/>
          <a:srcRect l="15625" t="12500" r="13750"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ctrTitle"/>
          </p:nvPr>
        </p:nvSpPr>
        <p:spPr>
          <a:xfrm>
            <a:off x="533400" y="838200"/>
            <a:ext cx="7851775" cy="762000"/>
          </a:xfrm>
        </p:spPr>
        <p:txBody>
          <a:bodyPr/>
          <a:lstStyle/>
          <a:p>
            <a:endParaRPr lang="fa-IR" dirty="0" smtClean="0"/>
          </a:p>
        </p:txBody>
      </p:sp>
      <p:pic>
        <p:nvPicPr>
          <p:cNvPr id="109571" name="Picture 2"/>
          <p:cNvPicPr>
            <a:picLocks noChangeAspect="1" noChangeArrowheads="1"/>
          </p:cNvPicPr>
          <p:nvPr/>
        </p:nvPicPr>
        <p:blipFill>
          <a:blip r:embed="rId2" cstate="print"/>
          <a:srcRect l="15625"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ctrTitle"/>
          </p:nvPr>
        </p:nvSpPr>
        <p:spPr>
          <a:xfrm>
            <a:off x="533400" y="838200"/>
            <a:ext cx="7851775" cy="762000"/>
          </a:xfrm>
        </p:spPr>
        <p:txBody>
          <a:bodyPr/>
          <a:lstStyle/>
          <a:p>
            <a:endParaRPr lang="fa-IR" dirty="0" smtClean="0"/>
          </a:p>
        </p:txBody>
      </p:sp>
      <p:pic>
        <p:nvPicPr>
          <p:cNvPr id="110595" name="Picture 2"/>
          <p:cNvPicPr>
            <a:picLocks noChangeAspect="1" noChangeArrowheads="1"/>
          </p:cNvPicPr>
          <p:nvPr/>
        </p:nvPicPr>
        <p:blipFill>
          <a:blip r:embed="rId2" cstate="print"/>
          <a:srcRect l="15625" t="12500" r="14375"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endParaRPr lang="fa-IR" dirty="0" smtClean="0"/>
          </a:p>
        </p:txBody>
      </p:sp>
      <p:pic>
        <p:nvPicPr>
          <p:cNvPr id="111619" name="Picture 2"/>
          <p:cNvPicPr>
            <a:picLocks noGrp="1" noChangeAspect="1" noChangeArrowheads="1"/>
          </p:cNvPicPr>
          <p:nvPr>
            <p:ph idx="1"/>
          </p:nvPr>
        </p:nvPicPr>
        <p:blipFill>
          <a:blip r:embed="rId2" cstate="print"/>
          <a:srcRect l="39580" t="17360" r="32297" b="13200"/>
          <a:stretch>
            <a:fillRect/>
          </a:stretch>
        </p:blipFill>
        <p:spPr>
          <a:xfrm>
            <a:off x="2133600" y="1752600"/>
            <a:ext cx="5486400" cy="5105400"/>
          </a:xfrm>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ChangeArrowheads="1"/>
          </p:cNvSpPr>
          <p:nvPr/>
        </p:nvSpPr>
        <p:spPr bwMode="auto">
          <a:xfrm>
            <a:off x="1143000" y="533400"/>
            <a:ext cx="7010400" cy="3540125"/>
          </a:xfrm>
          <a:prstGeom prst="rect">
            <a:avLst/>
          </a:prstGeom>
          <a:noFill/>
          <a:ln w="9525">
            <a:noFill/>
            <a:miter lim="800000"/>
            <a:headEnd/>
            <a:tailEnd/>
          </a:ln>
        </p:spPr>
        <p:txBody>
          <a:bodyPr>
            <a:spAutoFit/>
          </a:bodyPr>
          <a:lstStyle/>
          <a:p>
            <a:pPr algn="r" rtl="1"/>
            <a:r>
              <a:rPr lang="en-US" sz="2800" b="1" u="sng">
                <a:solidFill>
                  <a:srgbClr val="FF0000"/>
                </a:solidFill>
                <a:cs typeface="B Lotus" pitchFamily="2" charset="-78"/>
              </a:rPr>
              <a:t> Pressure-Reducing Valves </a:t>
            </a:r>
            <a:r>
              <a:rPr lang="fa-IR" sz="2800" b="1" u="sng">
                <a:solidFill>
                  <a:srgbClr val="FF0000"/>
                </a:solidFill>
                <a:cs typeface="B Lotus" pitchFamily="2" charset="-78"/>
              </a:rPr>
              <a:t>شير كاهنده فشار</a:t>
            </a:r>
            <a:endParaRPr lang="en-US" sz="2800" b="1" u="sng">
              <a:solidFill>
                <a:srgbClr val="FF0000"/>
              </a:solidFill>
              <a:cs typeface="B Lotus" pitchFamily="2" charset="-78"/>
            </a:endParaRPr>
          </a:p>
          <a:p>
            <a:pPr algn="r" rtl="1"/>
            <a:endParaRPr lang="fa-IR" sz="2800" b="1">
              <a:solidFill>
                <a:srgbClr val="FF0000"/>
              </a:solidFill>
              <a:cs typeface="B Lotus" pitchFamily="2" charset="-78"/>
            </a:endParaRPr>
          </a:p>
          <a:p>
            <a:pPr algn="r" rtl="1"/>
            <a:r>
              <a:rPr lang="fa-IR" sz="2800" b="1">
                <a:cs typeface="B Lotus" pitchFamily="2" charset="-78"/>
              </a:rPr>
              <a:t>براي كاهش فشار در حد مورد نظر و جلوگيري از نوسانات فشار در سيستم از اين نوع شير استفاده مي شود .</a:t>
            </a:r>
          </a:p>
          <a:p>
            <a:pPr algn="r" rtl="1"/>
            <a:r>
              <a:rPr lang="fa-IR" sz="2800" b="1">
                <a:solidFill>
                  <a:srgbClr val="FF0000"/>
                </a:solidFill>
                <a:cs typeface="B Lotus" pitchFamily="2" charset="-78"/>
              </a:rPr>
              <a:t>انواع شير كاهنده فشار</a:t>
            </a:r>
            <a:endParaRPr lang="en-US" sz="2800" b="1">
              <a:solidFill>
                <a:srgbClr val="FF0000"/>
              </a:solidFill>
              <a:cs typeface="B Lotus" pitchFamily="2" charset="-78"/>
            </a:endParaRPr>
          </a:p>
          <a:p>
            <a:pPr algn="r" rtl="1"/>
            <a:endParaRPr lang="en-US" sz="2800" b="1">
              <a:solidFill>
                <a:srgbClr val="FF0000"/>
              </a:solidFill>
              <a:cs typeface="B Lotus" pitchFamily="2" charset="-78"/>
            </a:endParaRPr>
          </a:p>
          <a:p>
            <a:pPr algn="r" rtl="1"/>
            <a:r>
              <a:rPr lang="fa-IR" sz="2800" b="1">
                <a:cs typeface="B Lotus" pitchFamily="2" charset="-78"/>
              </a:rPr>
              <a:t>-1 شير كاهنده فشار 2 راهه (بدون دهانه تخليه)</a:t>
            </a:r>
          </a:p>
          <a:p>
            <a:pPr algn="r" rtl="1"/>
            <a:r>
              <a:rPr lang="fa-IR" sz="2800" b="1">
                <a:cs typeface="B Lotus" pitchFamily="2" charset="-78"/>
              </a:rPr>
              <a:t>-2 شير كاهنده فشار 3 راهه (با دهانه تخليه)</a:t>
            </a:r>
            <a:endParaRPr lang="en-US" sz="2800" b="1">
              <a:cs typeface="B Lotus"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714375" y="0"/>
            <a:ext cx="8001000" cy="6248400"/>
          </a:xfrm>
          <a:prstGeom prst="rect">
            <a:avLst/>
          </a:prstGeom>
          <a:noFill/>
          <a:ln w="9525">
            <a:noFill/>
            <a:miter lim="800000"/>
            <a:headEnd/>
            <a:tailEnd/>
          </a:ln>
        </p:spPr>
        <p:txBody>
          <a:bodyPr anchor="ctr">
            <a:spAutoFit/>
          </a:bodyPr>
          <a:lstStyle/>
          <a:p>
            <a:pPr algn="justLow" rtl="1">
              <a:lnSpc>
                <a:spcPct val="200000"/>
              </a:lnSpc>
            </a:pPr>
            <a:r>
              <a:rPr lang="ar-SA" sz="2000" b="1">
                <a:solidFill>
                  <a:srgbClr val="FF0000"/>
                </a:solidFill>
                <a:latin typeface="Arial" pitchFamily="34" charset="0"/>
                <a:ea typeface="Calibri" pitchFamily="34" charset="0"/>
                <a:cs typeface="B Nazanin" pitchFamily="2" charset="-78"/>
              </a:rPr>
              <a:t>اطلاعات عمومی</a:t>
            </a:r>
            <a:r>
              <a:rPr lang="en-US" sz="2000" b="1">
                <a:solidFill>
                  <a:srgbClr val="FF0000"/>
                </a:solidFill>
                <a:latin typeface="Arial" pitchFamily="34" charset="0"/>
                <a:ea typeface="Calibri" pitchFamily="34" charset="0"/>
                <a:cs typeface="B Nazanin" pitchFamily="2" charset="-78"/>
              </a:rPr>
              <a:t> </a:t>
            </a:r>
            <a:endParaRPr lang="en-US" sz="2000" b="1">
              <a:latin typeface="Arial" pitchFamily="34" charset="0"/>
              <a:cs typeface="B Nazanin" pitchFamily="2" charset="-78"/>
            </a:endParaRPr>
          </a:p>
          <a:p>
            <a:pPr algn="justLow" rtl="1" eaLnBrk="0" hangingPunct="0">
              <a:lnSpc>
                <a:spcPct val="200000"/>
              </a:lnSpc>
            </a:pPr>
            <a:r>
              <a:rPr lang="ar-SA" sz="2000" b="1">
                <a:solidFill>
                  <a:srgbClr val="000000"/>
                </a:solidFill>
                <a:latin typeface="Arial" pitchFamily="34" charset="0"/>
                <a:cs typeface="B Nazanin" pitchFamily="2" charset="-78"/>
              </a:rPr>
              <a:t>سیستم هیدرولیک در موارد زیر کاربرد داد:</a:t>
            </a:r>
            <a:endParaRPr lang="en-US" sz="2000" b="1">
              <a:latin typeface="Arial" pitchFamily="34" charset="0"/>
              <a:cs typeface="B Nazanin" pitchFamily="2" charset="-78"/>
            </a:endParaRPr>
          </a:p>
          <a:p>
            <a:pPr algn="justLow" rtl="1" eaLnBrk="0" hangingPunct="0">
              <a:lnSpc>
                <a:spcPct val="200000"/>
              </a:lnSpc>
            </a:pPr>
            <a:r>
              <a:rPr lang="ar-SA" sz="2000" b="1">
                <a:solidFill>
                  <a:srgbClr val="000000"/>
                </a:solidFill>
                <a:latin typeface="Arial" pitchFamily="34" charset="0"/>
                <a:cs typeface="B Nazanin" pitchFamily="2" charset="-78"/>
              </a:rPr>
              <a:t> </a:t>
            </a:r>
            <a:r>
              <a:rPr lang="ar-SA" sz="2000" b="1">
                <a:solidFill>
                  <a:srgbClr val="FF0000"/>
                </a:solidFill>
                <a:latin typeface="Arial" pitchFamily="34" charset="0"/>
                <a:cs typeface="B Nazanin" pitchFamily="2" charset="-78"/>
              </a:rPr>
              <a:t>صنعت کشاورزی : </a:t>
            </a:r>
            <a:r>
              <a:rPr lang="ar-SA" sz="2000" b="1">
                <a:solidFill>
                  <a:srgbClr val="000000"/>
                </a:solidFill>
                <a:latin typeface="Arial" pitchFamily="34" charset="0"/>
                <a:cs typeface="B Nazanin" pitchFamily="2" charset="-78"/>
              </a:rPr>
              <a:t>که کشاورز در ضمن راندن تراکتور می تواند از توان سیال استفاده کند و همچنین در دستگاهای نظیر خرمن کوب و کمباین و کلوخ شکن و میوه چین و ماشین حفاری و بیل مکانیکی می توان کاربرد هیدرولیک را مشاهده کرد</a:t>
            </a:r>
            <a:r>
              <a:rPr lang="en-US" sz="2000" b="1">
                <a:solidFill>
                  <a:srgbClr val="000000"/>
                </a:solidFill>
                <a:latin typeface="Arial" pitchFamily="34" charset="0"/>
                <a:cs typeface="B Nazanin" pitchFamily="2" charset="-78"/>
              </a:rPr>
              <a:t>. </a:t>
            </a:r>
            <a:endParaRPr lang="en-US" sz="2000" b="1">
              <a:latin typeface="Arial" pitchFamily="34" charset="0"/>
              <a:cs typeface="B Nazanin" pitchFamily="2" charset="-78"/>
            </a:endParaRPr>
          </a:p>
          <a:p>
            <a:pPr algn="justLow" rtl="1" eaLnBrk="0" hangingPunct="0">
              <a:lnSpc>
                <a:spcPct val="200000"/>
              </a:lnSpc>
            </a:pPr>
            <a:r>
              <a:rPr lang="en-US" sz="2000" b="1">
                <a:solidFill>
                  <a:srgbClr val="FF0000"/>
                </a:solidFill>
                <a:latin typeface="Arial" pitchFamily="34" charset="0"/>
                <a:cs typeface="B Nazanin" pitchFamily="2" charset="-78"/>
              </a:rPr>
              <a:t> </a:t>
            </a:r>
            <a:r>
              <a:rPr lang="ar-SA" sz="2000" b="1">
                <a:solidFill>
                  <a:srgbClr val="FF0000"/>
                </a:solidFill>
                <a:latin typeface="Arial" pitchFamily="34" charset="0"/>
                <a:cs typeface="B Nazanin" pitchFamily="2" charset="-78"/>
              </a:rPr>
              <a:t>خودرو سازی : </a:t>
            </a:r>
            <a:r>
              <a:rPr lang="ar-SA" sz="2000" b="1">
                <a:solidFill>
                  <a:srgbClr val="000000"/>
                </a:solidFill>
                <a:latin typeface="Arial" pitchFamily="34" charset="0"/>
                <a:cs typeface="B Nazanin" pitchFamily="2" charset="-78"/>
              </a:rPr>
              <a:t>ترمز هیدرولیک و فرمان هیدرولیک و تنظیم پنوماتیکی صندلی و همچنین در مراحل ساخت بدنه و شکل دادن به ورق خودرو که از پرسهای با تنهای مختلف استفاده می شود</a:t>
            </a:r>
            <a:endParaRPr lang="en-US" sz="2000" b="1">
              <a:latin typeface="Arial" pitchFamily="34" charset="0"/>
              <a:cs typeface="B Nazanin" pitchFamily="2" charset="-78"/>
            </a:endParaRPr>
          </a:p>
          <a:p>
            <a:pPr algn="justLow" rtl="1" eaLnBrk="0" hangingPunct="0">
              <a:lnSpc>
                <a:spcPct val="200000"/>
              </a:lnSpc>
            </a:pPr>
            <a:r>
              <a:rPr lang="ar-SA" sz="2000" b="1">
                <a:solidFill>
                  <a:srgbClr val="FF0000"/>
                </a:solidFill>
                <a:latin typeface="Arial" pitchFamily="34" charset="0"/>
                <a:cs typeface="B Nazanin" pitchFamily="2" charset="-78"/>
              </a:rPr>
              <a:t>صنایع هوایی : </a:t>
            </a:r>
            <a:r>
              <a:rPr lang="ar-SA" sz="2000" b="1">
                <a:solidFill>
                  <a:srgbClr val="000000"/>
                </a:solidFill>
                <a:latin typeface="Arial" pitchFamily="34" charset="0"/>
                <a:cs typeface="B Nazanin" pitchFamily="2" charset="-78"/>
              </a:rPr>
              <a:t>خلبان با کمک این سیستم ارابه های فرود و شهپرها و سکانهای عمودی و بالا برها و بالچه ها را مهار می کند</a:t>
            </a:r>
            <a:endParaRPr lang="en-US" sz="2000" b="1">
              <a:latin typeface="Arial" pitchFamily="34" charset="0"/>
              <a:cs typeface="B Nazanin" pitchFamily="2" charset="-7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1171575" y="871538"/>
            <a:ext cx="6800850" cy="5114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Content Placeholder 2"/>
          <p:cNvSpPr>
            <a:spLocks noGrp="1"/>
          </p:cNvSpPr>
          <p:nvPr>
            <p:ph idx="1"/>
          </p:nvPr>
        </p:nvSpPr>
        <p:spPr>
          <a:xfrm>
            <a:off x="381000" y="1066800"/>
            <a:ext cx="8382000" cy="4525963"/>
          </a:xfrm>
        </p:spPr>
        <p:txBody>
          <a:bodyPr/>
          <a:lstStyle/>
          <a:p>
            <a:r>
              <a:rPr lang="fa-IR" b="1" dirty="0" smtClean="0">
                <a:cs typeface="B Lotus" pitchFamily="2" charset="-78"/>
              </a:rPr>
              <a:t>شیر </a:t>
            </a:r>
            <a:r>
              <a:rPr lang="ar-SA" b="1" dirty="0" smtClean="0">
                <a:cs typeface="B Lotus" pitchFamily="2" charset="-78"/>
              </a:rPr>
              <a:t>کاهنده فشار در حالت عادی باز هستند.ولی شیر های اطمینان در حالت عادی بسته اند</a:t>
            </a:r>
            <a:r>
              <a:rPr lang="fa-IR" b="1" dirty="0" smtClean="0">
                <a:cs typeface="B Lotus" pitchFamily="2" charset="-78"/>
              </a:rPr>
              <a:t>.</a:t>
            </a:r>
          </a:p>
          <a:p>
            <a:r>
              <a:rPr lang="ar-SA" b="1" dirty="0" smtClean="0">
                <a:cs typeface="B Lotus" pitchFamily="2" charset="-78"/>
              </a:rPr>
              <a:t> شیر کاهنده فشار ،از مسیر دهانه خروجی خود فرمان می</a:t>
            </a:r>
            <a:r>
              <a:rPr lang="fa-IR" b="1" dirty="0" smtClean="0">
                <a:cs typeface="B Lotus" pitchFamily="2" charset="-78"/>
              </a:rPr>
              <a:t> </a:t>
            </a:r>
            <a:r>
              <a:rPr lang="ar-SA" b="1" dirty="0" smtClean="0">
                <a:cs typeface="B Lotus" pitchFamily="2" charset="-78"/>
              </a:rPr>
              <a:t>گیرد،</a:t>
            </a:r>
            <a:r>
              <a:rPr lang="fa-IR" b="1" dirty="0" smtClean="0">
                <a:cs typeface="B Lotus" pitchFamily="2" charset="-78"/>
              </a:rPr>
              <a:t> </a:t>
            </a:r>
            <a:r>
              <a:rPr lang="ar-SA" b="1" dirty="0" smtClean="0">
                <a:cs typeface="B Lotus" pitchFamily="2" charset="-78"/>
              </a:rPr>
              <a:t>ولی شیر اطمینان از مسیر دهانه </a:t>
            </a:r>
            <a:r>
              <a:rPr lang="fa-IR" b="1" dirty="0" smtClean="0">
                <a:cs typeface="B Lotus" pitchFamily="2" charset="-78"/>
              </a:rPr>
              <a:t>ورودی </a:t>
            </a:r>
            <a:r>
              <a:rPr lang="ar-SA" b="1" dirty="0" smtClean="0">
                <a:cs typeface="B Lotus" pitchFamily="2" charset="-78"/>
              </a:rPr>
              <a:t>فرمان می گیرد.</a:t>
            </a:r>
            <a:endParaRPr lang="fa-IR" b="1" dirty="0" smtClean="0">
              <a:cs typeface="B Lotus" pitchFamily="2" charset="-78"/>
            </a:endParaRPr>
          </a:p>
          <a:p>
            <a:r>
              <a:rPr lang="ar-SA" b="1" dirty="0" smtClean="0">
                <a:cs typeface="B Lotus" pitchFamily="2" charset="-78"/>
              </a:rPr>
              <a:t>شیر کاهنده فشاریک مسیر تخلیه فرعی دارد ولی شیر اطمینان چنین مسیری ندارد.</a:t>
            </a:r>
            <a:endParaRPr lang="en-US" b="1" dirty="0" smtClean="0">
              <a:cs typeface="B Lotus" pitchFamily="2" charset="-78"/>
            </a:endParaRPr>
          </a:p>
          <a:p>
            <a:endParaRPr lang="fa-IR" b="1" dirty="0" smtClean="0">
              <a:cs typeface="B Lotus" pitchFamily="2" charset="-78"/>
            </a:endParaRPr>
          </a:p>
        </p:txBody>
      </p:sp>
      <p:sp>
        <p:nvSpPr>
          <p:cNvPr id="113667" name="Content Placeholder 2"/>
          <p:cNvSpPr>
            <a:spLocks noGrp="1"/>
          </p:cNvSpPr>
          <p:nvPr>
            <p:ph type="title"/>
          </p:nvPr>
        </p:nvSpPr>
        <p:spPr/>
        <p:txBody>
          <a:bodyPr anchor="t"/>
          <a:lstStyle/>
          <a:p>
            <a:pPr marL="342900" indent="-342900" algn="r">
              <a:spcBef>
                <a:spcPct val="20000"/>
              </a:spcBef>
              <a:buFontTx/>
              <a:buChar char="•"/>
            </a:pPr>
            <a:r>
              <a:rPr lang="fa-IR" sz="3600" b="1" u="sng" dirty="0" smtClean="0">
                <a:solidFill>
                  <a:srgbClr val="FF0000"/>
                </a:solidFill>
                <a:cs typeface="B Lotus" pitchFamily="2" charset="-78"/>
              </a:rPr>
              <a:t>مقایسه شیر </a:t>
            </a:r>
            <a:r>
              <a:rPr lang="ar-SA" sz="3600" b="1" u="sng" dirty="0" smtClean="0">
                <a:solidFill>
                  <a:srgbClr val="FF0000"/>
                </a:solidFill>
                <a:cs typeface="B Lotus" pitchFamily="2" charset="-78"/>
              </a:rPr>
              <a:t>کاهنده فشار </a:t>
            </a:r>
            <a:r>
              <a:rPr lang="fa-IR" sz="3600" b="1" u="sng" dirty="0" smtClean="0">
                <a:solidFill>
                  <a:srgbClr val="FF0000"/>
                </a:solidFill>
                <a:cs typeface="B Lotus" pitchFamily="2" charset="-78"/>
              </a:rPr>
              <a:t>با </a:t>
            </a:r>
            <a:r>
              <a:rPr lang="ar-SA" sz="3600" b="1" u="sng" dirty="0" smtClean="0">
                <a:solidFill>
                  <a:srgbClr val="FF0000"/>
                </a:solidFill>
                <a:cs typeface="B Lotus" pitchFamily="2" charset="-78"/>
              </a:rPr>
              <a:t>شیر های اطمینان</a:t>
            </a:r>
            <a:r>
              <a:rPr lang="ar-SA" sz="3600" b="1" u="sng" dirty="0" smtClean="0">
                <a:cs typeface="B Lotus" pitchFamily="2" charset="-78"/>
              </a:rPr>
              <a:t> </a:t>
            </a:r>
            <a:endParaRPr lang="fa-IR" sz="3600" b="1" u="sng" dirty="0" smtClean="0">
              <a:cs typeface="B Lotus" pitchFamily="2" charset="-78"/>
            </a:endParaRPr>
          </a:p>
        </p:txBody>
      </p:sp>
      <p:pic>
        <p:nvPicPr>
          <p:cNvPr id="113668" name="Picture 4" descr="http://www.up.vatandownload.com/images/4k51cdtce8kr9m5yz39.jpg"/>
          <p:cNvPicPr>
            <a:picLocks noChangeAspect="1" noChangeArrowheads="1"/>
          </p:cNvPicPr>
          <p:nvPr/>
        </p:nvPicPr>
        <p:blipFill>
          <a:blip r:embed="rId2" cstate="print"/>
          <a:srcRect l="7692" t="2187" r="10255" b="68295"/>
          <a:stretch>
            <a:fillRect/>
          </a:stretch>
        </p:blipFill>
        <p:spPr bwMode="auto">
          <a:xfrm>
            <a:off x="1447800" y="4191000"/>
            <a:ext cx="59436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ChangeArrowheads="1"/>
          </p:cNvSpPr>
          <p:nvPr/>
        </p:nvSpPr>
        <p:spPr bwMode="auto">
          <a:xfrm>
            <a:off x="685800" y="609600"/>
            <a:ext cx="7772400" cy="3108325"/>
          </a:xfrm>
          <a:prstGeom prst="rect">
            <a:avLst/>
          </a:prstGeom>
          <a:noFill/>
          <a:ln w="9525">
            <a:noFill/>
            <a:miter lim="800000"/>
            <a:headEnd/>
            <a:tailEnd/>
          </a:ln>
        </p:spPr>
        <p:txBody>
          <a:bodyPr>
            <a:spAutoFit/>
          </a:bodyPr>
          <a:lstStyle/>
          <a:p>
            <a:pPr algn="r" rtl="1"/>
            <a:r>
              <a:rPr lang="fa-IR" sz="2800" b="1">
                <a:solidFill>
                  <a:srgbClr val="FF0000"/>
                </a:solidFill>
                <a:cs typeface="B Lotus" pitchFamily="2" charset="-78"/>
              </a:rPr>
              <a:t>1- شير كاهنده فشار 2 راهه (بدون دهانه تخليه)</a:t>
            </a:r>
          </a:p>
          <a:p>
            <a:pPr algn="r" rtl="1"/>
            <a:r>
              <a:rPr lang="fa-IR" sz="2800" b="1">
                <a:cs typeface="B Lotus" pitchFamily="2" charset="-78"/>
              </a:rPr>
              <a:t>نحوه كار شير : </a:t>
            </a:r>
          </a:p>
          <a:p>
            <a:pPr algn="r" rtl="1"/>
            <a:r>
              <a:rPr lang="fa-IR" sz="2800" b="1">
                <a:cs typeface="B Lotus" pitchFamily="2" charset="-78"/>
              </a:rPr>
              <a:t>در لحظه اوليه عبور جريان ، روغن با فشار اوليه از شير عبور كرده و در بخش خروجي به دو قسمت مي شود يك بخش روغن از  </a:t>
            </a:r>
            <a:r>
              <a:rPr lang="en-US" sz="2800" b="1">
                <a:cs typeface="B Lotus" pitchFamily="2" charset="-78"/>
              </a:rPr>
              <a:t>A </a:t>
            </a:r>
            <a:r>
              <a:rPr lang="fa-IR" sz="2800" b="1">
                <a:cs typeface="B Lotus" pitchFamily="2" charset="-78"/>
              </a:rPr>
              <a:t>به طرف پيستون </a:t>
            </a:r>
            <a:r>
              <a:rPr lang="en-US" sz="2800" b="1">
                <a:cs typeface="B Lotus" pitchFamily="2" charset="-78"/>
              </a:rPr>
              <a:t>Y</a:t>
            </a:r>
            <a:r>
              <a:rPr lang="fa-IR" sz="2800" b="1">
                <a:cs typeface="B Lotus" pitchFamily="2" charset="-78"/>
              </a:rPr>
              <a:t> رفته و موجب حركت آن به طرف چپ شده تا حدي كه نيروي حاصل فشار سطح پیستون </a:t>
            </a:r>
            <a:r>
              <a:rPr lang="en-US" sz="2800" b="1">
                <a:cs typeface="B Lotus" pitchFamily="2" charset="-78"/>
              </a:rPr>
              <a:t> A </a:t>
            </a:r>
            <a:r>
              <a:rPr lang="fa-IR" sz="2800" b="1">
                <a:cs typeface="B Lotus" pitchFamily="2" charset="-78"/>
              </a:rPr>
              <a:t>برابرنيروي فنر شده كه اين حد تعادل مي باشد.</a:t>
            </a:r>
            <a:endParaRPr lang="en-US" sz="2800" b="1">
              <a:cs typeface="B Lotus" pitchFamily="2" charset="-78"/>
            </a:endParaRPr>
          </a:p>
        </p:txBody>
      </p:sp>
      <p:pic>
        <p:nvPicPr>
          <p:cNvPr id="114691" name="Picture 2"/>
          <p:cNvPicPr>
            <a:picLocks noChangeAspect="1" noChangeArrowheads="1"/>
          </p:cNvPicPr>
          <p:nvPr/>
        </p:nvPicPr>
        <p:blipFill>
          <a:blip r:embed="rId2" cstate="print"/>
          <a:srcRect r="10631" b="54146"/>
          <a:stretch>
            <a:fillRect/>
          </a:stretch>
        </p:blipFill>
        <p:spPr bwMode="auto">
          <a:xfrm>
            <a:off x="685800" y="3276600"/>
            <a:ext cx="4522788"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t="45854" b="6767"/>
          <a:stretch>
            <a:fillRect/>
          </a:stretch>
        </p:blipFill>
        <p:spPr bwMode="auto">
          <a:xfrm>
            <a:off x="914400" y="3352800"/>
            <a:ext cx="4789488" cy="3352800"/>
          </a:xfrm>
          <a:prstGeom prst="rect">
            <a:avLst/>
          </a:prstGeom>
          <a:noFill/>
          <a:ln w="9525">
            <a:noFill/>
            <a:miter lim="800000"/>
            <a:headEnd/>
            <a:tailEnd/>
          </a:ln>
        </p:spPr>
      </p:pic>
      <p:sp>
        <p:nvSpPr>
          <p:cNvPr id="115715" name="Rectangle 4"/>
          <p:cNvSpPr>
            <a:spLocks noChangeArrowheads="1"/>
          </p:cNvSpPr>
          <p:nvPr/>
        </p:nvSpPr>
        <p:spPr bwMode="auto">
          <a:xfrm>
            <a:off x="914400" y="762000"/>
            <a:ext cx="7543800" cy="3108325"/>
          </a:xfrm>
          <a:prstGeom prst="rect">
            <a:avLst/>
          </a:prstGeom>
          <a:noFill/>
          <a:ln w="9525">
            <a:noFill/>
            <a:miter lim="800000"/>
            <a:headEnd/>
            <a:tailEnd/>
          </a:ln>
        </p:spPr>
        <p:txBody>
          <a:bodyPr>
            <a:spAutoFit/>
          </a:bodyPr>
          <a:lstStyle/>
          <a:p>
            <a:pPr algn="r" rtl="1"/>
            <a:r>
              <a:rPr lang="fa-IR" sz="2800" b="1">
                <a:cs typeface="B Lotus" pitchFamily="2" charset="-78"/>
              </a:rPr>
              <a:t>در قسمت</a:t>
            </a:r>
            <a:r>
              <a:rPr lang="en-US" sz="2800" b="1">
                <a:cs typeface="B Lotus" pitchFamily="2" charset="-78"/>
              </a:rPr>
              <a:t> a </a:t>
            </a:r>
            <a:r>
              <a:rPr lang="fa-IR" sz="2800" b="1">
                <a:cs typeface="B Lotus" pitchFamily="2" charset="-78"/>
              </a:rPr>
              <a:t> شير به شكل مخروط بوده و با قرار گرفتن پيستون در اين قسمت سطح مقطع عبور جريان كم شده و اين موحب افت فشار در شير شده و فشار خروجي برابر با فشار ورودي منهاي مقدار افت فشار ايجاد شده در شير مي باشد</a:t>
            </a:r>
            <a:r>
              <a:rPr lang="en-US" sz="2800" b="1">
                <a:cs typeface="B Lotus" pitchFamily="2" charset="-78"/>
              </a:rPr>
              <a:t>.</a:t>
            </a:r>
          </a:p>
          <a:p>
            <a:pPr algn="r" rtl="1"/>
            <a:r>
              <a:rPr lang="fa-IR" sz="2800" b="1">
                <a:cs typeface="B Lotus" pitchFamily="2" charset="-78"/>
              </a:rPr>
              <a:t>با تنظيم ميزان فشردگي فنر ، مي توان حركت پيستون در قسمت مخروطي را تنظيم و نتيجتاً سطح مقطع را تغير و در</a:t>
            </a:r>
            <a:r>
              <a:rPr lang="en-US" sz="2800" b="1">
                <a:cs typeface="B Lotus" pitchFamily="2" charset="-78"/>
              </a:rPr>
              <a:t> </a:t>
            </a:r>
            <a:r>
              <a:rPr lang="fa-IR" sz="2800" b="1">
                <a:cs typeface="B Lotus" pitchFamily="2" charset="-78"/>
              </a:rPr>
              <a:t>نهايت فشار خروجي را تنظيم نمود .</a:t>
            </a:r>
            <a:endParaRPr lang="en-US" sz="2800" b="1">
              <a:cs typeface="B Lotus" pitchFamily="2" charset="-78"/>
            </a:endParaRP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ctrTitle"/>
          </p:nvPr>
        </p:nvSpPr>
        <p:spPr>
          <a:xfrm>
            <a:off x="533400" y="838200"/>
            <a:ext cx="7851775" cy="762000"/>
          </a:xfrm>
        </p:spPr>
        <p:txBody>
          <a:bodyPr/>
          <a:lstStyle/>
          <a:p>
            <a:endParaRPr lang="fa-IR" dirty="0" smtClean="0"/>
          </a:p>
        </p:txBody>
      </p:sp>
      <p:pic>
        <p:nvPicPr>
          <p:cNvPr id="116739" name="Picture 2"/>
          <p:cNvPicPr>
            <a:picLocks noChangeAspect="1" noChangeArrowheads="1"/>
          </p:cNvPicPr>
          <p:nvPr/>
        </p:nvPicPr>
        <p:blipFill>
          <a:blip r:embed="rId2" cstate="print"/>
          <a:srcRect l="30624" t="31250" r="27499" b="38312"/>
          <a:stretch>
            <a:fillRect/>
          </a:stretch>
        </p:blipFill>
        <p:spPr bwMode="auto">
          <a:xfrm>
            <a:off x="0" y="1447800"/>
            <a:ext cx="9144000" cy="3322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ChangeArrowheads="1"/>
          </p:cNvSpPr>
          <p:nvPr/>
        </p:nvSpPr>
        <p:spPr bwMode="auto">
          <a:xfrm>
            <a:off x="838200" y="685800"/>
            <a:ext cx="7620000" cy="3540125"/>
          </a:xfrm>
          <a:prstGeom prst="rect">
            <a:avLst/>
          </a:prstGeom>
          <a:noFill/>
          <a:ln w="9525">
            <a:noFill/>
            <a:miter lim="800000"/>
            <a:headEnd/>
            <a:tailEnd/>
          </a:ln>
        </p:spPr>
        <p:txBody>
          <a:bodyPr>
            <a:spAutoFit/>
          </a:bodyPr>
          <a:lstStyle/>
          <a:p>
            <a:pPr algn="r" rtl="1"/>
            <a:r>
              <a:rPr lang="fa-IR" sz="2800" b="1">
                <a:solidFill>
                  <a:srgbClr val="FF0000"/>
                </a:solidFill>
                <a:cs typeface="B Lotus" pitchFamily="2" charset="-78"/>
              </a:rPr>
              <a:t>2- شير كاهنده فشار 3 راهه (با دهانه تخليه)</a:t>
            </a:r>
          </a:p>
          <a:p>
            <a:pPr algn="r" rtl="1"/>
            <a:r>
              <a:rPr lang="fa-IR" sz="2800" b="1">
                <a:cs typeface="B Lotus" pitchFamily="2" charset="-78"/>
              </a:rPr>
              <a:t>نحوه كار شير :</a:t>
            </a:r>
            <a:endParaRPr lang="en-US" sz="2800" b="1">
              <a:cs typeface="B Lotus" pitchFamily="2" charset="-78"/>
            </a:endParaRPr>
          </a:p>
          <a:p>
            <a:pPr algn="r" rtl="1"/>
            <a:r>
              <a:rPr lang="fa-IR" sz="2800" b="1">
                <a:cs typeface="B Lotus" pitchFamily="2" charset="-78"/>
              </a:rPr>
              <a:t>با ورود روغن از </a:t>
            </a:r>
            <a:r>
              <a:rPr lang="en-US" sz="2800" b="1">
                <a:cs typeface="B Lotus" pitchFamily="2" charset="-78"/>
              </a:rPr>
              <a:t>A </a:t>
            </a:r>
            <a:r>
              <a:rPr lang="fa-IR" sz="2800" b="1">
                <a:cs typeface="B Lotus" pitchFamily="2" charset="-78"/>
              </a:rPr>
              <a:t> به داخل شير، روغن به دو بخش تقسيم شده يك بخش به خروجي و بخش ديگر از طريق سوراخ مركز پيستون </a:t>
            </a:r>
            <a:r>
              <a:rPr lang="en-US" sz="2800" b="1">
                <a:cs typeface="B Lotus" pitchFamily="2" charset="-78"/>
              </a:rPr>
              <a:t>(a)</a:t>
            </a:r>
            <a:r>
              <a:rPr lang="fa-IR" sz="2800" b="1">
                <a:cs typeface="B Lotus" pitchFamily="2" charset="-78"/>
              </a:rPr>
              <a:t> به پشت پيستون رفته و موجب حركت پيستون بطرف چپ تا حد تعادل نيروي بين فنر و نيروي ناشي از فشار پيستون مي شود. در اين حالت با توجه با كاهش سطح مقطع افت فشار در شير ايجاد و نتيجتاً كاهش فشار در خروجي مي گردد .</a:t>
            </a:r>
            <a:endParaRPr lang="en-US" sz="2800" b="1">
              <a:cs typeface="B Lotus" pitchFamily="2" charset="-78"/>
            </a:endParaRPr>
          </a:p>
        </p:txBody>
      </p:sp>
      <p:pic>
        <p:nvPicPr>
          <p:cNvPr id="117763" name="Picture 2"/>
          <p:cNvPicPr>
            <a:picLocks noChangeAspect="1" noChangeArrowheads="1"/>
          </p:cNvPicPr>
          <p:nvPr/>
        </p:nvPicPr>
        <p:blipFill>
          <a:blip r:embed="rId2" cstate="print"/>
          <a:srcRect b="58302"/>
          <a:stretch>
            <a:fillRect/>
          </a:stretch>
        </p:blipFill>
        <p:spPr bwMode="auto">
          <a:xfrm>
            <a:off x="990600" y="4144963"/>
            <a:ext cx="3581400" cy="2713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ChangeArrowheads="1"/>
          </p:cNvSpPr>
          <p:nvPr/>
        </p:nvSpPr>
        <p:spPr bwMode="auto">
          <a:xfrm>
            <a:off x="914400" y="1066800"/>
            <a:ext cx="7543800" cy="1816100"/>
          </a:xfrm>
          <a:prstGeom prst="rect">
            <a:avLst/>
          </a:prstGeom>
          <a:noFill/>
          <a:ln w="9525">
            <a:noFill/>
            <a:miter lim="800000"/>
            <a:headEnd/>
            <a:tailEnd/>
          </a:ln>
        </p:spPr>
        <p:txBody>
          <a:bodyPr>
            <a:spAutoFit/>
          </a:bodyPr>
          <a:lstStyle/>
          <a:p>
            <a:pPr algn="r" rtl="1"/>
            <a:r>
              <a:rPr lang="fa-IR" sz="2800" b="1">
                <a:cs typeface="B Lotus" pitchFamily="2" charset="-78"/>
              </a:rPr>
              <a:t>تفاوت اين شير با شير 2 راهه دراين است كه در اين شير ضربات فشار ايجاد شده توسط مصرف كننده خنثي گرديده و در اين وضعيت مسير ورودي بسته و روغن به سمت مخزن از دهانه</a:t>
            </a:r>
            <a:r>
              <a:rPr lang="en-US" sz="2800" b="1">
                <a:cs typeface="B Lotus" pitchFamily="2" charset="-78"/>
              </a:rPr>
              <a:t> T</a:t>
            </a:r>
            <a:endParaRPr lang="fa-IR" sz="2800" b="1">
              <a:cs typeface="B Lotus" pitchFamily="2" charset="-78"/>
            </a:endParaRPr>
          </a:p>
          <a:p>
            <a:pPr algn="r" rtl="1"/>
            <a:r>
              <a:rPr lang="fa-IR" sz="2800" b="1">
                <a:cs typeface="B Lotus" pitchFamily="2" charset="-78"/>
              </a:rPr>
              <a:t>هدايت مي شود . </a:t>
            </a:r>
            <a:endParaRPr lang="en-US" sz="2800" b="1">
              <a:cs typeface="B Lotus" pitchFamily="2" charset="-78"/>
            </a:endParaRPr>
          </a:p>
        </p:txBody>
      </p:sp>
      <p:pic>
        <p:nvPicPr>
          <p:cNvPr id="118787" name="Picture 2"/>
          <p:cNvPicPr>
            <a:picLocks noChangeAspect="1" noChangeArrowheads="1"/>
          </p:cNvPicPr>
          <p:nvPr/>
        </p:nvPicPr>
        <p:blipFill>
          <a:blip r:embed="rId2" cstate="print"/>
          <a:srcRect t="41698"/>
          <a:stretch>
            <a:fillRect/>
          </a:stretch>
        </p:blipFill>
        <p:spPr bwMode="auto">
          <a:xfrm>
            <a:off x="1905000" y="2468563"/>
            <a:ext cx="4143375"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ctrTitle"/>
          </p:nvPr>
        </p:nvSpPr>
        <p:spPr>
          <a:xfrm>
            <a:off x="533400" y="838200"/>
            <a:ext cx="7851775" cy="762000"/>
          </a:xfrm>
        </p:spPr>
        <p:txBody>
          <a:bodyPr/>
          <a:lstStyle/>
          <a:p>
            <a:endParaRPr lang="fa-IR" dirty="0" smtClean="0"/>
          </a:p>
        </p:txBody>
      </p:sp>
      <p:pic>
        <p:nvPicPr>
          <p:cNvPr id="119811" name="Picture 2"/>
          <p:cNvPicPr>
            <a:picLocks noChangeAspect="1" noChangeArrowheads="1"/>
          </p:cNvPicPr>
          <p:nvPr/>
        </p:nvPicPr>
        <p:blipFill>
          <a:blip r:embed="rId2" cstate="print"/>
          <a:srcRect l="30624" t="60989" r="27499" b="14583"/>
          <a:stretch>
            <a:fillRect/>
          </a:stretch>
        </p:blipFill>
        <p:spPr bwMode="auto">
          <a:xfrm>
            <a:off x="0" y="2286000"/>
            <a:ext cx="91440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0"/>
            <a:ext cx="8229600" cy="1143000"/>
          </a:xfrm>
        </p:spPr>
        <p:txBody>
          <a:bodyPr/>
          <a:lstStyle/>
          <a:p>
            <a:r>
              <a:rPr lang="fa-IR" sz="3600" b="1" u="sng" dirty="0" smtClean="0">
                <a:solidFill>
                  <a:srgbClr val="FF0000"/>
                </a:solidFill>
                <a:cs typeface="B Lotus" pitchFamily="2" charset="-78"/>
              </a:rPr>
              <a:t> </a:t>
            </a:r>
            <a:r>
              <a:rPr lang="ar-SA" sz="3600" b="1" u="sng" dirty="0" smtClean="0">
                <a:solidFill>
                  <a:srgbClr val="FF0000"/>
                </a:solidFill>
                <a:cs typeface="B Lotus" pitchFamily="2" charset="-78"/>
              </a:rPr>
              <a:t>یک مدار کاربردی برای شیر کاهنده فشار</a:t>
            </a:r>
            <a:r>
              <a:rPr lang="fa-IR" sz="3600" b="1" u="sng" dirty="0" smtClean="0">
                <a:solidFill>
                  <a:srgbClr val="FF0000"/>
                </a:solidFill>
                <a:cs typeface="B Lotus" pitchFamily="2" charset="-78"/>
              </a:rPr>
              <a:t> دو راهه</a:t>
            </a:r>
          </a:p>
        </p:txBody>
      </p:sp>
      <p:sp>
        <p:nvSpPr>
          <p:cNvPr id="120835" name="Content Placeholder 2"/>
          <p:cNvSpPr>
            <a:spLocks noGrp="1"/>
          </p:cNvSpPr>
          <p:nvPr>
            <p:ph idx="1"/>
          </p:nvPr>
        </p:nvSpPr>
        <p:spPr>
          <a:xfrm>
            <a:off x="381000" y="838200"/>
            <a:ext cx="8305800" cy="4525963"/>
          </a:xfrm>
        </p:spPr>
        <p:txBody>
          <a:bodyPr/>
          <a:lstStyle/>
          <a:p>
            <a:pPr>
              <a:buFont typeface="Arial" pitchFamily="34" charset="0"/>
              <a:buNone/>
            </a:pPr>
            <a:r>
              <a:rPr lang="fa-IR" dirty="0" smtClean="0"/>
              <a:t>  </a:t>
            </a:r>
            <a:r>
              <a:rPr lang="ar-SA" sz="3600" b="1" dirty="0" smtClean="0">
                <a:cs typeface="B Lotus" pitchFamily="2" charset="-78"/>
              </a:rPr>
              <a:t>در اینجا دو سیلندر به صورت موازی با هم نصب شده اند.حداکثر سیستم </a:t>
            </a:r>
            <a:r>
              <a:rPr lang="en-US" sz="3600" b="1" dirty="0" smtClean="0">
                <a:cs typeface="B Lotus" pitchFamily="2" charset="-78"/>
              </a:rPr>
              <a:t>psi</a:t>
            </a:r>
            <a:r>
              <a:rPr lang="ar-SA" sz="3600" b="1" dirty="0" smtClean="0">
                <a:cs typeface="B Lotus" pitchFamily="2" charset="-78"/>
              </a:rPr>
              <a:t>3500 است که این فشار توسط شیر اطمینان تنظیم می گردد. فشاری </a:t>
            </a:r>
            <a:r>
              <a:rPr lang="fa-IR" sz="3600" b="1" dirty="0" smtClean="0">
                <a:cs typeface="B Lotus" pitchFamily="2" charset="-78"/>
              </a:rPr>
              <a:t>در </a:t>
            </a:r>
            <a:r>
              <a:rPr lang="ar-SA" sz="3600" b="1" dirty="0" smtClean="0">
                <a:cs typeface="B Lotus" pitchFamily="2" charset="-78"/>
              </a:rPr>
              <a:t>سیلندر 2باید حداکثر</a:t>
            </a:r>
            <a:r>
              <a:rPr lang="en-US" sz="3600" b="1" dirty="0" smtClean="0">
                <a:cs typeface="B Lotus" pitchFamily="2" charset="-78"/>
              </a:rPr>
              <a:t>psi </a:t>
            </a:r>
            <a:r>
              <a:rPr lang="ar-SA" sz="3600" b="1" dirty="0" smtClean="0">
                <a:cs typeface="B Lotus" pitchFamily="2" charset="-78"/>
              </a:rPr>
              <a:t>2500 باشد.</a:t>
            </a:r>
            <a:endParaRPr lang="fa-IR" sz="3600" b="1" dirty="0" smtClean="0">
              <a:cs typeface="B Lotus" pitchFamily="2" charset="-78"/>
            </a:endParaRPr>
          </a:p>
          <a:p>
            <a:pPr>
              <a:buFont typeface="Arial" pitchFamily="34" charset="0"/>
              <a:buNone/>
            </a:pPr>
            <a:r>
              <a:rPr lang="ar-SA" dirty="0" smtClean="0"/>
              <a:t> </a:t>
            </a:r>
            <a:endParaRPr lang="en-US" dirty="0" smtClean="0"/>
          </a:p>
          <a:p>
            <a:endParaRPr lang="fa-IR" dirty="0" smtClean="0"/>
          </a:p>
        </p:txBody>
      </p:sp>
      <p:pic>
        <p:nvPicPr>
          <p:cNvPr id="120836" name="Picture 3" descr="http://www.up.vatandownload.com/images/4k51cdtce8kr9m5yz39.jpg"/>
          <p:cNvPicPr>
            <a:picLocks noChangeAspect="1" noChangeArrowheads="1"/>
          </p:cNvPicPr>
          <p:nvPr/>
        </p:nvPicPr>
        <p:blipFill>
          <a:blip r:embed="rId2" cstate="print"/>
          <a:srcRect l="3990" t="43002" r="6235" b="4071"/>
          <a:stretch>
            <a:fillRect/>
          </a:stretch>
        </p:blipFill>
        <p:spPr bwMode="auto">
          <a:xfrm>
            <a:off x="1752600" y="3048000"/>
            <a:ext cx="53340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533400" y="0"/>
            <a:ext cx="8458200" cy="1143000"/>
          </a:xfrm>
        </p:spPr>
        <p:txBody>
          <a:bodyPr/>
          <a:lstStyle/>
          <a:p>
            <a:r>
              <a:rPr lang="fa-IR" sz="3600" b="1" u="sng" dirty="0" smtClean="0">
                <a:solidFill>
                  <a:srgbClr val="FF0000"/>
                </a:solidFill>
                <a:cs typeface="B Lotus" pitchFamily="2" charset="-78"/>
              </a:rPr>
              <a:t> </a:t>
            </a:r>
            <a:r>
              <a:rPr lang="ar-SA" sz="3600" b="1" u="sng" dirty="0" smtClean="0">
                <a:solidFill>
                  <a:srgbClr val="FF0000"/>
                </a:solidFill>
                <a:cs typeface="B Lotus" pitchFamily="2" charset="-78"/>
              </a:rPr>
              <a:t>یک مدار کاربردی برای شیر کاهنده فشار</a:t>
            </a:r>
            <a:r>
              <a:rPr lang="fa-IR" sz="3600" b="1" u="sng" dirty="0" smtClean="0">
                <a:solidFill>
                  <a:srgbClr val="FF0000"/>
                </a:solidFill>
                <a:cs typeface="B Lotus" pitchFamily="2" charset="-78"/>
              </a:rPr>
              <a:t> دو و سه راهه</a:t>
            </a:r>
          </a:p>
        </p:txBody>
      </p:sp>
      <p:pic>
        <p:nvPicPr>
          <p:cNvPr id="121859" name="Picture 12"/>
          <p:cNvPicPr>
            <a:picLocks noChangeAspect="1" noChangeArrowheads="1"/>
          </p:cNvPicPr>
          <p:nvPr/>
        </p:nvPicPr>
        <p:blipFill>
          <a:blip r:embed="rId2" cstate="print"/>
          <a:srcRect t="1685" r="68439" b="90720"/>
          <a:stretch>
            <a:fillRect/>
          </a:stretch>
        </p:blipFill>
        <p:spPr bwMode="auto">
          <a:xfrm rot="-5400000">
            <a:off x="1538288" y="3871912"/>
            <a:ext cx="3187700" cy="1692275"/>
          </a:xfrm>
          <a:prstGeom prst="rect">
            <a:avLst/>
          </a:prstGeom>
          <a:noFill/>
          <a:ln w="9525">
            <a:noFill/>
            <a:miter lim="800000"/>
            <a:headEnd/>
            <a:tailEnd/>
          </a:ln>
        </p:spPr>
      </p:pic>
      <p:pic>
        <p:nvPicPr>
          <p:cNvPr id="121860" name="Picture 4"/>
          <p:cNvPicPr>
            <a:picLocks noChangeAspect="1" noChangeArrowheads="1"/>
          </p:cNvPicPr>
          <p:nvPr/>
        </p:nvPicPr>
        <p:blipFill>
          <a:blip r:embed="rId3" cstate="print"/>
          <a:srcRect l="43750" t="36458" r="14844" b="22917"/>
          <a:stretch>
            <a:fillRect/>
          </a:stretch>
        </p:blipFill>
        <p:spPr bwMode="auto">
          <a:xfrm>
            <a:off x="1371600" y="2895600"/>
            <a:ext cx="5591175" cy="3657600"/>
          </a:xfrm>
          <a:prstGeom prst="rect">
            <a:avLst/>
          </a:prstGeom>
          <a:noFill/>
          <a:ln w="9525">
            <a:noFill/>
            <a:miter lim="800000"/>
            <a:headEnd/>
            <a:tailEnd/>
          </a:ln>
        </p:spPr>
      </p:pic>
      <p:sp>
        <p:nvSpPr>
          <p:cNvPr id="121861" name="Rectangle 36"/>
          <p:cNvSpPr>
            <a:spLocks noChangeArrowheads="1"/>
          </p:cNvSpPr>
          <p:nvPr/>
        </p:nvSpPr>
        <p:spPr bwMode="auto">
          <a:xfrm>
            <a:off x="609600" y="990600"/>
            <a:ext cx="7924800" cy="2032000"/>
          </a:xfrm>
          <a:prstGeom prst="rect">
            <a:avLst/>
          </a:prstGeom>
          <a:noFill/>
          <a:ln w="9525">
            <a:noFill/>
            <a:miter lim="800000"/>
            <a:headEnd/>
            <a:tailEnd/>
          </a:ln>
        </p:spPr>
        <p:txBody>
          <a:bodyPr>
            <a:spAutoFit/>
          </a:bodyPr>
          <a:lstStyle/>
          <a:p>
            <a:r>
              <a:rPr lang="en-US" b="1"/>
              <a:t>- The first control circuit operates on a hydraulic motor  via a flow</a:t>
            </a:r>
          </a:p>
          <a:p>
            <a:r>
              <a:rPr lang="en-US" b="1"/>
              <a:t>control valve in order to drive a roller. This roller is used to stick</a:t>
            </a:r>
          </a:p>
          <a:p>
            <a:r>
              <a:rPr lang="en-US" b="1"/>
              <a:t>together multi-layer printed wiring boards.</a:t>
            </a:r>
          </a:p>
          <a:p>
            <a:r>
              <a:rPr lang="en-US" b="1"/>
              <a:t>- The second control circuit operates on a hydraulic cylinder which</a:t>
            </a:r>
          </a:p>
          <a:p>
            <a:r>
              <a:rPr lang="en-US" b="1"/>
              <a:t>draws a roller towards the boards at a reduced, adjustable pressure.</a:t>
            </a:r>
          </a:p>
          <a:p>
            <a:r>
              <a:rPr lang="en-US" b="1"/>
              <a:t>The roller can be lifted with a cylinder to allow the boards to be</a:t>
            </a:r>
          </a:p>
          <a:p>
            <a:r>
              <a:rPr lang="en-US" b="1"/>
              <a:t>inserted (piston rod extends).</a:t>
            </a: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533400" y="0"/>
            <a:ext cx="8458200" cy="1143000"/>
          </a:xfrm>
        </p:spPr>
        <p:txBody>
          <a:bodyPr/>
          <a:lstStyle/>
          <a:p>
            <a:r>
              <a:rPr lang="fa-IR" sz="3600" b="1" u="sng" dirty="0" smtClean="0">
                <a:solidFill>
                  <a:srgbClr val="FF0000"/>
                </a:solidFill>
                <a:cs typeface="B Lotus" pitchFamily="2" charset="-78"/>
              </a:rPr>
              <a:t> </a:t>
            </a:r>
            <a:r>
              <a:rPr lang="ar-SA" sz="3600" b="1" u="sng" dirty="0" smtClean="0">
                <a:solidFill>
                  <a:srgbClr val="FF0000"/>
                </a:solidFill>
                <a:cs typeface="B Lotus" pitchFamily="2" charset="-78"/>
              </a:rPr>
              <a:t>یک مدار کاربردی برای شیر کاهنده فشار</a:t>
            </a:r>
            <a:r>
              <a:rPr lang="fa-IR" sz="3600" b="1" u="sng" dirty="0" smtClean="0">
                <a:solidFill>
                  <a:srgbClr val="FF0000"/>
                </a:solidFill>
                <a:cs typeface="B Lotus" pitchFamily="2" charset="-78"/>
              </a:rPr>
              <a:t> دو و سه راهه</a:t>
            </a:r>
          </a:p>
        </p:txBody>
      </p:sp>
      <p:pic>
        <p:nvPicPr>
          <p:cNvPr id="122883" name="Picture 12"/>
          <p:cNvPicPr>
            <a:picLocks noGrp="1" noChangeAspect="1" noChangeArrowheads="1"/>
          </p:cNvPicPr>
          <p:nvPr>
            <p:ph idx="1"/>
          </p:nvPr>
        </p:nvPicPr>
        <p:blipFill>
          <a:blip r:embed="rId2" cstate="print"/>
          <a:srcRect t="1685" r="46648" b="66472"/>
          <a:stretch>
            <a:fillRect/>
          </a:stretch>
        </p:blipFill>
        <p:spPr>
          <a:xfrm rot="16200000">
            <a:off x="-889794" y="2463007"/>
            <a:ext cx="5513387" cy="3276600"/>
          </a:xfrm>
          <a:noFill/>
        </p:spPr>
      </p:pic>
      <p:pic>
        <p:nvPicPr>
          <p:cNvPr id="122884" name="Picture 12"/>
          <p:cNvPicPr>
            <a:picLocks noChangeAspect="1" noChangeArrowheads="1"/>
          </p:cNvPicPr>
          <p:nvPr/>
        </p:nvPicPr>
        <p:blipFill>
          <a:blip r:embed="rId2" cstate="print"/>
          <a:srcRect t="1685" r="68439" b="90720"/>
          <a:stretch>
            <a:fillRect/>
          </a:stretch>
        </p:blipFill>
        <p:spPr bwMode="auto">
          <a:xfrm rot="-5400000">
            <a:off x="1538288" y="3871912"/>
            <a:ext cx="3187700" cy="1692275"/>
          </a:xfrm>
          <a:prstGeom prst="rect">
            <a:avLst/>
          </a:prstGeom>
          <a:noFill/>
          <a:ln w="9525">
            <a:noFill/>
            <a:miter lim="800000"/>
            <a:headEnd/>
            <a:tailEnd/>
          </a:ln>
        </p:spPr>
      </p:pic>
      <p:pic>
        <p:nvPicPr>
          <p:cNvPr id="122885" name="Picture 4"/>
          <p:cNvPicPr>
            <a:picLocks noChangeAspect="1" noChangeArrowheads="1"/>
          </p:cNvPicPr>
          <p:nvPr/>
        </p:nvPicPr>
        <p:blipFill>
          <a:blip r:embed="rId3" cstate="print"/>
          <a:srcRect l="43750" t="36458" r="14844" b="22917"/>
          <a:stretch>
            <a:fillRect/>
          </a:stretch>
        </p:blipFill>
        <p:spPr bwMode="auto">
          <a:xfrm>
            <a:off x="3352800" y="1524000"/>
            <a:ext cx="5591175"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l="7813" t="12500" r="6250" b="6250"/>
          <a:stretch>
            <a:fillRect/>
          </a:stretch>
        </p:blipFill>
        <p:spPr bwMode="auto">
          <a:xfrm>
            <a:off x="-527050" y="0"/>
            <a:ext cx="96710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Line 2"/>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123907" name="Line 4"/>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123908" name="Line 5"/>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123909" name="Line 6"/>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123910" name="Line 7"/>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123911" name="Line 8"/>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pic>
        <p:nvPicPr>
          <p:cNvPr id="123912" name="Picture 12"/>
          <p:cNvPicPr>
            <a:picLocks noChangeAspect="1" noChangeArrowheads="1"/>
          </p:cNvPicPr>
          <p:nvPr/>
        </p:nvPicPr>
        <p:blipFill>
          <a:blip r:embed="rId2" cstate="print"/>
          <a:srcRect/>
          <a:stretch>
            <a:fillRect/>
          </a:stretch>
        </p:blipFill>
        <p:spPr bwMode="auto">
          <a:xfrm>
            <a:off x="611188" y="1628775"/>
            <a:ext cx="3981450" cy="4076700"/>
          </a:xfrm>
          <a:prstGeom prst="rect">
            <a:avLst/>
          </a:prstGeom>
          <a:noFill/>
          <a:ln w="9525">
            <a:noFill/>
            <a:miter lim="800000"/>
            <a:headEnd/>
            <a:tailEnd/>
          </a:ln>
        </p:spPr>
      </p:pic>
      <p:pic>
        <p:nvPicPr>
          <p:cNvPr id="123913" name="Picture 14"/>
          <p:cNvPicPr>
            <a:picLocks noChangeAspect="1" noChangeArrowheads="1"/>
          </p:cNvPicPr>
          <p:nvPr/>
        </p:nvPicPr>
        <p:blipFill>
          <a:blip r:embed="rId3" cstate="print"/>
          <a:srcRect/>
          <a:stretch>
            <a:fillRect/>
          </a:stretch>
        </p:blipFill>
        <p:spPr bwMode="auto">
          <a:xfrm>
            <a:off x="5651500" y="2205038"/>
            <a:ext cx="2901950" cy="3138487"/>
          </a:xfrm>
          <a:prstGeom prst="rect">
            <a:avLst/>
          </a:prstGeom>
          <a:noFill/>
          <a:ln w="9525">
            <a:noFill/>
            <a:miter lim="800000"/>
            <a:headEnd/>
            <a:tailEnd/>
          </a:ln>
        </p:spPr>
      </p:pic>
    </p:spTree>
  </p:cSld>
  <p:clrMapOvr>
    <a:masterClrMapping/>
  </p:clrMapOvr>
  <p:transition>
    <p:checke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Line 2"/>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124931" name="Line 4"/>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124932" name="Line 5"/>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124933" name="Line 6"/>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124934" name="Line 7"/>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124935" name="Line 8"/>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pic>
        <p:nvPicPr>
          <p:cNvPr id="124936" name="Picture 12"/>
          <p:cNvPicPr>
            <a:picLocks noChangeAspect="1" noChangeArrowheads="1"/>
          </p:cNvPicPr>
          <p:nvPr/>
        </p:nvPicPr>
        <p:blipFill>
          <a:blip r:embed="rId2" cstate="print"/>
          <a:srcRect/>
          <a:stretch>
            <a:fillRect/>
          </a:stretch>
        </p:blipFill>
        <p:spPr bwMode="auto">
          <a:xfrm>
            <a:off x="395288" y="2205038"/>
            <a:ext cx="4032250" cy="4014787"/>
          </a:xfrm>
          <a:prstGeom prst="rect">
            <a:avLst/>
          </a:prstGeom>
          <a:noFill/>
          <a:ln w="9525">
            <a:noFill/>
            <a:miter lim="800000"/>
            <a:headEnd/>
            <a:tailEnd/>
          </a:ln>
        </p:spPr>
      </p:pic>
      <p:pic>
        <p:nvPicPr>
          <p:cNvPr id="124937" name="Picture 13"/>
          <p:cNvPicPr>
            <a:picLocks noChangeAspect="1" noChangeArrowheads="1"/>
          </p:cNvPicPr>
          <p:nvPr/>
        </p:nvPicPr>
        <p:blipFill>
          <a:blip r:embed="rId3" cstate="print"/>
          <a:srcRect/>
          <a:stretch>
            <a:fillRect/>
          </a:stretch>
        </p:blipFill>
        <p:spPr bwMode="auto">
          <a:xfrm>
            <a:off x="5795963" y="1844675"/>
            <a:ext cx="3057525" cy="1504950"/>
          </a:xfrm>
          <a:prstGeom prst="rect">
            <a:avLst/>
          </a:prstGeom>
          <a:noFill/>
          <a:ln w="9525">
            <a:noFill/>
            <a:miter lim="800000"/>
            <a:headEnd/>
            <a:tailEnd/>
          </a:ln>
        </p:spPr>
      </p:pic>
      <p:sp>
        <p:nvSpPr>
          <p:cNvPr id="124938" name="Rectangle 14"/>
          <p:cNvSpPr>
            <a:spLocks noChangeArrowheads="1"/>
          </p:cNvSpPr>
          <p:nvPr/>
        </p:nvSpPr>
        <p:spPr bwMode="auto">
          <a:xfrm>
            <a:off x="468313" y="1341438"/>
            <a:ext cx="1687512" cy="244475"/>
          </a:xfrm>
          <a:prstGeom prst="rect">
            <a:avLst/>
          </a:prstGeom>
          <a:noFill/>
          <a:ln w="9525">
            <a:noFill/>
            <a:miter lim="800000"/>
            <a:headEnd/>
            <a:tailEnd/>
          </a:ln>
        </p:spPr>
        <p:txBody>
          <a:bodyPr wrap="none">
            <a:spAutoFit/>
          </a:bodyPr>
          <a:lstStyle/>
          <a:p>
            <a:r>
              <a:rPr lang="en-US" sz="1000" b="1">
                <a:solidFill>
                  <a:srgbClr val="3399FF"/>
                </a:solidFill>
              </a:rPr>
              <a:t>3-way pressure regulator</a:t>
            </a:r>
          </a:p>
        </p:txBody>
      </p:sp>
    </p:spTree>
  </p:cSld>
  <p:clrMapOvr>
    <a:masterClrMapping/>
  </p:clrMapOvr>
  <p:transition>
    <p:fade/>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a:xfrm>
            <a:off x="533400" y="0"/>
            <a:ext cx="8458200" cy="1143000"/>
          </a:xfrm>
        </p:spPr>
        <p:txBody>
          <a:bodyPr/>
          <a:lstStyle/>
          <a:p>
            <a:r>
              <a:rPr lang="fa-IR" sz="3600" b="1" u="sng" dirty="0" smtClean="0">
                <a:solidFill>
                  <a:srgbClr val="FF0000"/>
                </a:solidFill>
                <a:cs typeface="B Lotus" pitchFamily="2" charset="-78"/>
              </a:rPr>
              <a:t> </a:t>
            </a:r>
            <a:r>
              <a:rPr lang="ar-SA" sz="3600" b="1" u="sng" dirty="0" smtClean="0">
                <a:solidFill>
                  <a:srgbClr val="FF0000"/>
                </a:solidFill>
                <a:cs typeface="B Lotus" pitchFamily="2" charset="-78"/>
              </a:rPr>
              <a:t>یک مدار کاربردی برای شیر کاهنده فشار</a:t>
            </a:r>
            <a:r>
              <a:rPr lang="fa-IR" sz="3600" b="1" u="sng" dirty="0" smtClean="0">
                <a:solidFill>
                  <a:srgbClr val="FF0000"/>
                </a:solidFill>
                <a:cs typeface="B Lotus" pitchFamily="2" charset="-78"/>
              </a:rPr>
              <a:t> دو و سه راهه</a:t>
            </a:r>
          </a:p>
        </p:txBody>
      </p:sp>
      <p:sp>
        <p:nvSpPr>
          <p:cNvPr id="125955" name="Rectangle 12"/>
          <p:cNvSpPr>
            <a:spLocks noChangeArrowheads="1"/>
          </p:cNvSpPr>
          <p:nvPr/>
        </p:nvSpPr>
        <p:spPr bwMode="auto">
          <a:xfrm>
            <a:off x="468313" y="1349375"/>
            <a:ext cx="820737" cy="400050"/>
          </a:xfrm>
          <a:prstGeom prst="rect">
            <a:avLst/>
          </a:prstGeom>
          <a:noFill/>
          <a:ln w="9525">
            <a:noFill/>
            <a:miter lim="800000"/>
            <a:headEnd/>
            <a:tailEnd/>
          </a:ln>
        </p:spPr>
        <p:txBody>
          <a:bodyPr wrap="none">
            <a:spAutoFit/>
          </a:bodyPr>
          <a:lstStyle/>
          <a:p>
            <a:r>
              <a:rPr lang="en-US" sz="2000" b="1" u="sng">
                <a:solidFill>
                  <a:srgbClr val="3399FF"/>
                </a:solidFill>
              </a:rPr>
              <a:t>press</a:t>
            </a:r>
          </a:p>
        </p:txBody>
      </p:sp>
      <p:pic>
        <p:nvPicPr>
          <p:cNvPr id="125956" name="Picture 14"/>
          <p:cNvPicPr>
            <a:picLocks noChangeAspect="1" noChangeArrowheads="1"/>
          </p:cNvPicPr>
          <p:nvPr/>
        </p:nvPicPr>
        <p:blipFill>
          <a:blip r:embed="rId2" cstate="print"/>
          <a:srcRect/>
          <a:stretch>
            <a:fillRect/>
          </a:stretch>
        </p:blipFill>
        <p:spPr bwMode="auto">
          <a:xfrm>
            <a:off x="1371600" y="1066800"/>
            <a:ext cx="7407275" cy="5386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2"/>
          <p:cNvPicPr>
            <a:picLocks noChangeAspect="1" noChangeArrowheads="1"/>
          </p:cNvPicPr>
          <p:nvPr/>
        </p:nvPicPr>
        <p:blipFill>
          <a:blip r:embed="rId2" cstate="print"/>
          <a:srcRect t="1685" r="68439" b="90720"/>
          <a:stretch>
            <a:fillRect/>
          </a:stretch>
        </p:blipFill>
        <p:spPr bwMode="auto">
          <a:xfrm rot="-5400000">
            <a:off x="1538288" y="3871912"/>
            <a:ext cx="3187700" cy="1692275"/>
          </a:xfrm>
          <a:prstGeom prst="rect">
            <a:avLst/>
          </a:prstGeom>
          <a:noFill/>
          <a:ln w="9525">
            <a:noFill/>
            <a:miter lim="800000"/>
            <a:headEnd/>
            <a:tailEnd/>
          </a:ln>
        </p:spPr>
      </p:pic>
      <p:pic>
        <p:nvPicPr>
          <p:cNvPr id="126979" name="Picture 13"/>
          <p:cNvPicPr>
            <a:picLocks noChangeAspect="1" noChangeArrowheads="1"/>
          </p:cNvPicPr>
          <p:nvPr/>
        </p:nvPicPr>
        <p:blipFill>
          <a:blip r:embed="rId3" cstate="print"/>
          <a:srcRect/>
          <a:stretch>
            <a:fillRect/>
          </a:stretch>
        </p:blipFill>
        <p:spPr bwMode="auto">
          <a:xfrm>
            <a:off x="2209800" y="304800"/>
            <a:ext cx="5194300" cy="629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57200" y="0"/>
            <a:ext cx="8229600" cy="1143000"/>
          </a:xfrm>
        </p:spPr>
        <p:txBody>
          <a:bodyPr/>
          <a:lstStyle/>
          <a:p>
            <a:r>
              <a:rPr lang="fa-IR" b="1" u="sng" dirty="0" smtClean="0">
                <a:solidFill>
                  <a:srgbClr val="FF0000"/>
                </a:solidFill>
                <a:cs typeface="B Lotus" pitchFamily="2" charset="-78"/>
              </a:rPr>
              <a:t>عیوب </a:t>
            </a:r>
            <a:r>
              <a:rPr lang="ar-SA" b="1" u="sng" dirty="0" smtClean="0">
                <a:solidFill>
                  <a:srgbClr val="FF0000"/>
                </a:solidFill>
                <a:cs typeface="B Lotus" pitchFamily="2" charset="-78"/>
              </a:rPr>
              <a:t>شیر کاهنده فشار</a:t>
            </a:r>
            <a:endParaRPr lang="fa-IR" dirty="0" smtClean="0"/>
          </a:p>
        </p:txBody>
      </p:sp>
      <p:sp>
        <p:nvSpPr>
          <p:cNvPr id="128003" name="Content Placeholder 2"/>
          <p:cNvSpPr>
            <a:spLocks noGrp="1"/>
          </p:cNvSpPr>
          <p:nvPr>
            <p:ph idx="1"/>
          </p:nvPr>
        </p:nvSpPr>
        <p:spPr>
          <a:xfrm>
            <a:off x="304800" y="1295400"/>
            <a:ext cx="8534400" cy="4525963"/>
          </a:xfrm>
        </p:spPr>
        <p:txBody>
          <a:bodyPr>
            <a:normAutofit fontScale="92500" lnSpcReduction="10000"/>
          </a:bodyPr>
          <a:lstStyle/>
          <a:p>
            <a:pPr>
              <a:buFont typeface="Arial" pitchFamily="34" charset="0"/>
              <a:buNone/>
            </a:pPr>
            <a:r>
              <a:rPr lang="fa-IR" sz="3600" b="1" dirty="0" smtClean="0">
                <a:cs typeface="B Lotus" pitchFamily="2" charset="-78"/>
              </a:rPr>
              <a:t>   عیب </a:t>
            </a:r>
            <a:r>
              <a:rPr lang="ar-SA" sz="3600" b="1" dirty="0" smtClean="0">
                <a:cs typeface="B Lotus" pitchFamily="2" charset="-78"/>
              </a:rPr>
              <a:t>این روش کنترل فشار این است که در واقع</a:t>
            </a:r>
            <a:r>
              <a:rPr lang="fa-IR" sz="3600" b="1" dirty="0" smtClean="0">
                <a:cs typeface="B Lotus" pitchFamily="2" charset="-78"/>
              </a:rPr>
              <a:t>،</a:t>
            </a:r>
            <a:r>
              <a:rPr lang="ar-SA" sz="3600" b="1" dirty="0" smtClean="0">
                <a:cs typeface="B Lotus" pitchFamily="2" charset="-78"/>
              </a:rPr>
              <a:t> کاهش فشار در این شیرها معادل با افت توان </a:t>
            </a:r>
            <a:r>
              <a:rPr lang="fa-IR" sz="3600" b="1" dirty="0" smtClean="0">
                <a:cs typeface="B Lotus" pitchFamily="2" charset="-78"/>
              </a:rPr>
              <a:t>بوده</a:t>
            </a:r>
            <a:r>
              <a:rPr lang="ar-SA" sz="3600" b="1" dirty="0" smtClean="0">
                <a:cs typeface="B Lotus" pitchFamily="2" charset="-78"/>
              </a:rPr>
              <a:t> و</a:t>
            </a:r>
            <a:r>
              <a:rPr lang="fa-IR" sz="3600" b="1" dirty="0" smtClean="0">
                <a:cs typeface="B Lotus" pitchFamily="2" charset="-78"/>
              </a:rPr>
              <a:t> </a:t>
            </a:r>
            <a:r>
              <a:rPr lang="ar-SA" sz="3600" b="1" dirty="0" smtClean="0">
                <a:cs typeface="B Lotus" pitchFamily="2" charset="-78"/>
              </a:rPr>
              <a:t>به گرما تبدیل می شود .اگر میزان فشاری که بر روی شیر کاهنده فشار تنظیم شده،</a:t>
            </a:r>
            <a:r>
              <a:rPr lang="fa-IR" sz="3600" b="1" dirty="0" smtClean="0">
                <a:cs typeface="B Lotus" pitchFamily="2" charset="-78"/>
              </a:rPr>
              <a:t> </a:t>
            </a:r>
            <a:r>
              <a:rPr lang="ar-SA" sz="3600" b="1" dirty="0" smtClean="0">
                <a:cs typeface="B Lotus" pitchFamily="2" charset="-78"/>
              </a:rPr>
              <a:t>خیلی پایین تر از فشار کاری بقیه قسمتهای سیستم باشد</a:t>
            </a:r>
            <a:r>
              <a:rPr lang="fa-IR" sz="3600" b="1" dirty="0" smtClean="0">
                <a:cs typeface="B Lotus" pitchFamily="2" charset="-78"/>
              </a:rPr>
              <a:t>، </a:t>
            </a:r>
            <a:r>
              <a:rPr lang="ar-SA" sz="3600" b="1" dirty="0" smtClean="0">
                <a:cs typeface="B Lotus" pitchFamily="2" charset="-78"/>
              </a:rPr>
              <a:t>میزان افت فشار در این شیر خیلی زیاد بوده و سیال هیدرولیک خیلی گرم می شود.</a:t>
            </a:r>
            <a:r>
              <a:rPr lang="fa-IR" sz="3600" b="1" dirty="0" smtClean="0">
                <a:cs typeface="B Lotus" pitchFamily="2" charset="-78"/>
              </a:rPr>
              <a:t> </a:t>
            </a:r>
            <a:r>
              <a:rPr lang="ar-SA" sz="3600" b="1" dirty="0" smtClean="0">
                <a:cs typeface="B Lotus" pitchFamily="2" charset="-78"/>
              </a:rPr>
              <a:t>با گرم شدن زیاد سیال هیدرولیک،</a:t>
            </a:r>
            <a:r>
              <a:rPr lang="fa-IR" sz="3600" b="1" dirty="0" smtClean="0">
                <a:cs typeface="B Lotus" pitchFamily="2" charset="-78"/>
              </a:rPr>
              <a:t> </a:t>
            </a:r>
            <a:r>
              <a:rPr lang="ar-SA" sz="3600" b="1" dirty="0" smtClean="0">
                <a:cs typeface="B Lotus" pitchFamily="2" charset="-78"/>
              </a:rPr>
              <a:t>ویسکوزیته آن افت کرده،</a:t>
            </a:r>
            <a:r>
              <a:rPr lang="fa-IR" sz="3600" b="1" dirty="0" smtClean="0">
                <a:cs typeface="B Lotus" pitchFamily="2" charset="-78"/>
              </a:rPr>
              <a:t> </a:t>
            </a:r>
            <a:r>
              <a:rPr lang="ar-SA" sz="3600" b="1" dirty="0" smtClean="0">
                <a:cs typeface="B Lotus" pitchFamily="2" charset="-78"/>
              </a:rPr>
              <a:t>خاصیت روانکاری آن از بین می رود و</a:t>
            </a:r>
            <a:r>
              <a:rPr lang="fa-IR" sz="3600" b="1" dirty="0" smtClean="0">
                <a:cs typeface="B Lotus" pitchFamily="2" charset="-78"/>
              </a:rPr>
              <a:t> </a:t>
            </a:r>
            <a:r>
              <a:rPr lang="ar-SA" sz="3600" b="1" dirty="0" smtClean="0">
                <a:cs typeface="B Lotus" pitchFamily="2" charset="-78"/>
              </a:rPr>
              <a:t>به دنبال آن فرسایش زودرس در قطعات ایجاد خواهد شد.</a:t>
            </a:r>
            <a:endParaRPr lang="fa-IR" sz="3600" b="1" dirty="0" smtClean="0">
              <a:cs typeface="B Lotus" pitchFamily="2" charset="-78"/>
            </a:endParaRP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ar-SA" sz="2800" b="1" u="sng" dirty="0" smtClean="0">
                <a:solidFill>
                  <a:srgbClr val="FF0000"/>
                </a:solidFill>
                <a:cs typeface="B Lotus" pitchFamily="2" charset="-78"/>
              </a:rPr>
              <a:t>شیرهای تخلیه فشار (</a:t>
            </a:r>
            <a:r>
              <a:rPr lang="en-US" sz="2800" b="1" u="sng" dirty="0" smtClean="0">
                <a:solidFill>
                  <a:srgbClr val="FF0000"/>
                </a:solidFill>
                <a:cs typeface="B Lotus" pitchFamily="2" charset="-78"/>
              </a:rPr>
              <a:t>Unloading Valves</a:t>
            </a:r>
            <a:r>
              <a:rPr lang="ar-SA" sz="2800" b="1" u="sng" dirty="0" smtClean="0">
                <a:solidFill>
                  <a:srgbClr val="FF0000"/>
                </a:solidFill>
                <a:cs typeface="B Lotus" pitchFamily="2" charset="-78"/>
              </a:rPr>
              <a:t> )</a:t>
            </a:r>
            <a:r>
              <a:rPr lang="en-US" sz="2800" b="1" u="sng" dirty="0" smtClean="0">
                <a:solidFill>
                  <a:srgbClr val="FF0000"/>
                </a:solidFill>
                <a:cs typeface="B Lotus" pitchFamily="2" charset="-78"/>
              </a:rPr>
              <a:t/>
            </a:r>
            <a:br>
              <a:rPr lang="en-US" sz="2800" b="1" u="sng" dirty="0" smtClean="0">
                <a:solidFill>
                  <a:srgbClr val="FF0000"/>
                </a:solidFill>
                <a:cs typeface="B Lotus" pitchFamily="2" charset="-78"/>
              </a:rPr>
            </a:br>
            <a:endParaRPr lang="fa-IR" sz="2800" b="1" u="sng" dirty="0" smtClean="0">
              <a:solidFill>
                <a:srgbClr val="FF0000"/>
              </a:solidFill>
              <a:cs typeface="B Lotus" pitchFamily="2" charset="-78"/>
            </a:endParaRPr>
          </a:p>
        </p:txBody>
      </p:sp>
      <p:sp>
        <p:nvSpPr>
          <p:cNvPr id="129027" name="Content Placeholder 2"/>
          <p:cNvSpPr>
            <a:spLocks noGrp="1"/>
          </p:cNvSpPr>
          <p:nvPr>
            <p:ph idx="1"/>
          </p:nvPr>
        </p:nvSpPr>
        <p:spPr>
          <a:xfrm>
            <a:off x="381000" y="1143000"/>
            <a:ext cx="8458200" cy="1828800"/>
          </a:xfrm>
        </p:spPr>
        <p:txBody>
          <a:bodyPr/>
          <a:lstStyle/>
          <a:p>
            <a:pPr>
              <a:buFont typeface="Arial" pitchFamily="34" charset="0"/>
              <a:buNone/>
            </a:pPr>
            <a:r>
              <a:rPr lang="fa-IR" sz="3600" b="1" dirty="0" smtClean="0">
                <a:cs typeface="B Lotus" pitchFamily="2" charset="-78"/>
              </a:rPr>
              <a:t>   </a:t>
            </a:r>
            <a:r>
              <a:rPr lang="ar-SA" sz="3600" b="1" dirty="0" smtClean="0">
                <a:cs typeface="B Lotus" pitchFamily="2" charset="-78"/>
              </a:rPr>
              <a:t>شیرهای تخلیه فشار،از نظر ساختمان شباهت زیادی به شیرهای اطمینان دارند نماد هر کدام از اینها درشکل زیرنشان داده شده است تا مقایسه آنها آسانتر باشد</a:t>
            </a:r>
            <a:endParaRPr lang="en-US" sz="3600" b="1" dirty="0" smtClean="0">
              <a:cs typeface="B Lotus" pitchFamily="2" charset="-78"/>
            </a:endParaRPr>
          </a:p>
          <a:p>
            <a:endParaRPr lang="fa-IR" sz="3600" b="1" dirty="0" smtClean="0">
              <a:cs typeface="B Lotus" pitchFamily="2" charset="-78"/>
            </a:endParaRPr>
          </a:p>
        </p:txBody>
      </p:sp>
      <p:pic>
        <p:nvPicPr>
          <p:cNvPr id="129028" name="Picture 3" descr="http://www.up.vatandownload.com/images/i6zztyy89lvf91u3xtp.jpg"/>
          <p:cNvPicPr>
            <a:picLocks noChangeAspect="1" noChangeArrowheads="1"/>
          </p:cNvPicPr>
          <p:nvPr/>
        </p:nvPicPr>
        <p:blipFill>
          <a:blip r:embed="rId2" cstate="print"/>
          <a:srcRect l="9973" t="2193" r="13988" b="70399"/>
          <a:stretch>
            <a:fillRect/>
          </a:stretch>
        </p:blipFill>
        <p:spPr bwMode="auto">
          <a:xfrm>
            <a:off x="457200" y="3124200"/>
            <a:ext cx="81534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Content Placeholder 2"/>
          <p:cNvSpPr>
            <a:spLocks noGrp="1"/>
          </p:cNvSpPr>
          <p:nvPr>
            <p:ph idx="1"/>
          </p:nvPr>
        </p:nvSpPr>
        <p:spPr>
          <a:xfrm>
            <a:off x="457200" y="381000"/>
            <a:ext cx="8229600" cy="4525963"/>
          </a:xfrm>
        </p:spPr>
        <p:txBody>
          <a:bodyPr/>
          <a:lstStyle/>
          <a:p>
            <a:pPr>
              <a:buFont typeface="Arial" pitchFamily="34" charset="0"/>
              <a:buNone/>
            </a:pPr>
            <a:r>
              <a:rPr lang="fa-IR" sz="3600" b="1" dirty="0" smtClean="0">
                <a:cs typeface="B Lotus" pitchFamily="2" charset="-78"/>
              </a:rPr>
              <a:t>  </a:t>
            </a:r>
            <a:r>
              <a:rPr lang="ar-SA" sz="3600" b="1" dirty="0" smtClean="0">
                <a:cs typeface="B Lotus" pitchFamily="2" charset="-78"/>
              </a:rPr>
              <a:t>هر دو این شیر ها وقتی فشار در مسیر به حد خاصی برسد.جریان سیال را به مخزن تخلیه خواهند کرد. البته شیر تخلیه فشار،</a:t>
            </a:r>
            <a:r>
              <a:rPr lang="fa-IR" sz="3600" b="1" dirty="0" smtClean="0">
                <a:cs typeface="B Lotus" pitchFamily="2" charset="-78"/>
              </a:rPr>
              <a:t> </a:t>
            </a:r>
            <a:r>
              <a:rPr lang="ar-SA" sz="3600" b="1" dirty="0" smtClean="0">
                <a:cs typeface="B Lotus" pitchFamily="2" charset="-78"/>
              </a:rPr>
              <a:t>فشار مسیر پیلوت خود را می تواند از هر جایی</a:t>
            </a:r>
            <a:r>
              <a:rPr lang="fa-IR" sz="3600" b="1" dirty="0" smtClean="0">
                <a:cs typeface="B Lotus" pitchFamily="2" charset="-78"/>
              </a:rPr>
              <a:t> از</a:t>
            </a:r>
            <a:r>
              <a:rPr lang="ar-SA" sz="3600" b="1" dirty="0" smtClean="0">
                <a:cs typeface="B Lotus" pitchFamily="2" charset="-78"/>
              </a:rPr>
              <a:t> در مدار دریافت کند،</a:t>
            </a:r>
            <a:r>
              <a:rPr lang="fa-IR" sz="3600" b="1" dirty="0" smtClean="0">
                <a:cs typeface="B Lotus" pitchFamily="2" charset="-78"/>
              </a:rPr>
              <a:t> </a:t>
            </a:r>
            <a:r>
              <a:rPr lang="ar-SA" sz="3600" b="1" dirty="0" smtClean="0">
                <a:cs typeface="B Lotus" pitchFamily="2" charset="-78"/>
              </a:rPr>
              <a:t>در حالی که در شیرهای اطمینان،</a:t>
            </a:r>
            <a:r>
              <a:rPr lang="fa-IR" sz="3600" b="1" dirty="0" smtClean="0">
                <a:cs typeface="B Lotus" pitchFamily="2" charset="-78"/>
              </a:rPr>
              <a:t> </a:t>
            </a:r>
            <a:r>
              <a:rPr lang="ar-SA" sz="3600" b="1" dirty="0" smtClean="0">
                <a:cs typeface="B Lotus" pitchFamily="2" charset="-78"/>
              </a:rPr>
              <a:t>این فشار از دهانه ورودی شیر دریافت می گردد</a:t>
            </a:r>
            <a:r>
              <a:rPr lang="fa-IR" sz="3600" b="1" dirty="0" smtClean="0">
                <a:cs typeface="B Lotus" pitchFamily="2" charset="-78"/>
              </a:rPr>
              <a:t>.</a:t>
            </a:r>
            <a:endParaRPr lang="en-US" sz="3600" b="1" dirty="0" smtClean="0">
              <a:cs typeface="B Lotus" pitchFamily="2" charset="-78"/>
            </a:endParaRPr>
          </a:p>
          <a:p>
            <a:endParaRPr lang="fa-IR" sz="3600" b="1" dirty="0" smtClean="0">
              <a:cs typeface="B Lotus" pitchFamily="2" charset="-78"/>
            </a:endParaRPr>
          </a:p>
        </p:txBody>
      </p:sp>
      <p:pic>
        <p:nvPicPr>
          <p:cNvPr id="130051" name="Picture 5" descr="http://www.up.vatandownload.com/images/i6zztyy89lvf91u3xtp.jpg"/>
          <p:cNvPicPr>
            <a:picLocks noChangeAspect="1" noChangeArrowheads="1"/>
          </p:cNvPicPr>
          <p:nvPr/>
        </p:nvPicPr>
        <p:blipFill>
          <a:blip r:embed="rId2" cstate="print"/>
          <a:srcRect l="9973" t="2193" r="13988" b="70399"/>
          <a:stretch>
            <a:fillRect/>
          </a:stretch>
        </p:blipFill>
        <p:spPr bwMode="auto">
          <a:xfrm>
            <a:off x="381000" y="3733800"/>
            <a:ext cx="81534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p:txBody>
          <a:bodyPr>
            <a:normAutofit fontScale="90000"/>
          </a:bodyPr>
          <a:lstStyle/>
          <a:p>
            <a:r>
              <a:rPr lang="ar-SA" sz="3600" b="1" u="sng" dirty="0" smtClean="0">
                <a:solidFill>
                  <a:srgbClr val="FF0000"/>
                </a:solidFill>
                <a:cs typeface="B Lotus" pitchFamily="2" charset="-78"/>
              </a:rPr>
              <a:t>یک مدار کاربردی از شیر تخلیه فشار</a:t>
            </a:r>
            <a:r>
              <a:rPr lang="fa-IR" sz="3600" b="1" dirty="0" smtClean="0">
                <a:solidFill>
                  <a:srgbClr val="FF0000"/>
                </a:solidFill>
                <a:cs typeface="B Lotus" pitchFamily="2" charset="-78"/>
              </a:rPr>
              <a:t/>
            </a:r>
            <a:br>
              <a:rPr lang="fa-IR" sz="3600" b="1" dirty="0" smtClean="0">
                <a:solidFill>
                  <a:srgbClr val="FF0000"/>
                </a:solidFill>
                <a:cs typeface="B Lotus" pitchFamily="2" charset="-78"/>
              </a:rPr>
            </a:br>
            <a:endParaRPr lang="fa-IR" sz="3600" b="1" dirty="0" smtClean="0">
              <a:solidFill>
                <a:srgbClr val="FF0000"/>
              </a:solidFill>
              <a:cs typeface="B Lotus" pitchFamily="2" charset="-78"/>
            </a:endParaRPr>
          </a:p>
        </p:txBody>
      </p:sp>
      <p:sp>
        <p:nvSpPr>
          <p:cNvPr id="131075" name="Content Placeholder 2"/>
          <p:cNvSpPr>
            <a:spLocks noGrp="1"/>
          </p:cNvSpPr>
          <p:nvPr>
            <p:ph idx="1"/>
          </p:nvPr>
        </p:nvSpPr>
        <p:spPr>
          <a:xfrm>
            <a:off x="457200" y="1066800"/>
            <a:ext cx="8229600" cy="4525963"/>
          </a:xfrm>
        </p:spPr>
        <p:txBody>
          <a:bodyPr/>
          <a:lstStyle/>
          <a:p>
            <a:pPr>
              <a:buFont typeface="Arial" pitchFamily="34" charset="0"/>
              <a:buNone/>
            </a:pPr>
            <a:r>
              <a:rPr lang="fa-IR" dirty="0" smtClean="0"/>
              <a:t>   </a:t>
            </a:r>
            <a:r>
              <a:rPr lang="ar-SA" dirty="0" smtClean="0"/>
              <a:t>در یک پرس </a:t>
            </a:r>
            <a:r>
              <a:rPr lang="fa-IR" dirty="0" smtClean="0"/>
              <a:t>هیدرولیکی </a:t>
            </a:r>
            <a:r>
              <a:rPr lang="ar-SA" dirty="0" smtClean="0"/>
              <a:t>لا</a:t>
            </a:r>
            <a:r>
              <a:rPr lang="fa-IR" dirty="0" smtClean="0"/>
              <a:t>ز</a:t>
            </a:r>
            <a:r>
              <a:rPr lang="ar-SA" dirty="0" smtClean="0"/>
              <a:t>م </a:t>
            </a:r>
            <a:r>
              <a:rPr lang="fa-IR" dirty="0" smtClean="0"/>
              <a:t>است که</a:t>
            </a:r>
            <a:r>
              <a:rPr lang="ar-SA" dirty="0" smtClean="0"/>
              <a:t> سیلندر ابتدا سریع حرکت کرده تا به نزدیک قطعه کار برسد و</a:t>
            </a:r>
            <a:r>
              <a:rPr lang="fa-IR" dirty="0" smtClean="0"/>
              <a:t> در</a:t>
            </a:r>
            <a:r>
              <a:rPr lang="ar-SA" dirty="0" smtClean="0"/>
              <a:t> </a:t>
            </a:r>
            <a:r>
              <a:rPr lang="fa-IR" dirty="0" smtClean="0"/>
              <a:t>حین</a:t>
            </a:r>
            <a:r>
              <a:rPr lang="ar-SA" dirty="0" smtClean="0"/>
              <a:t> </a:t>
            </a:r>
            <a:r>
              <a:rPr lang="fa-IR" dirty="0" smtClean="0"/>
              <a:t>پرس کردن </a:t>
            </a:r>
            <a:r>
              <a:rPr lang="ar-SA" dirty="0" smtClean="0"/>
              <a:t>قطعه کار،</a:t>
            </a:r>
            <a:r>
              <a:rPr lang="fa-IR" dirty="0" smtClean="0"/>
              <a:t> </a:t>
            </a:r>
            <a:r>
              <a:rPr lang="ar-SA" dirty="0" smtClean="0"/>
              <a:t>سرعت سیلندر اهسته </a:t>
            </a:r>
            <a:r>
              <a:rPr lang="fa-IR" dirty="0" smtClean="0"/>
              <a:t>باشد.</a:t>
            </a:r>
          </a:p>
          <a:p>
            <a:pPr>
              <a:buFont typeface="Arial" pitchFamily="34" charset="0"/>
              <a:buNone/>
            </a:pPr>
            <a:r>
              <a:rPr lang="fa-IR" dirty="0" smtClean="0"/>
              <a:t>  </a:t>
            </a:r>
            <a:r>
              <a:rPr lang="ar-SA" dirty="0" smtClean="0"/>
              <a:t>در قسمت اول حرکت چنین سیلندری ،فشار اندکی مورد نیاز است ولی در قسمت دوم این حرکت باید حداکثر فشار سیستم در سیلندر اعمال گردد تا بتواند تغییر شکل لازم را در قطعه کار به وجود آورد.</a:t>
            </a:r>
            <a:endParaRPr lang="fa-IR" dirty="0" smtClean="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fa-IR" dirty="0" smtClean="0"/>
          </a:p>
        </p:txBody>
      </p:sp>
      <p:pic>
        <p:nvPicPr>
          <p:cNvPr id="132099" name="Content Placeholder 7" descr="http://www.up.vatandownload.com/images/zycktuuwmk8gmfiqzks.jpg"/>
          <p:cNvPicPr>
            <a:picLocks noGrp="1"/>
          </p:cNvPicPr>
          <p:nvPr>
            <p:ph idx="1"/>
          </p:nvPr>
        </p:nvPicPr>
        <p:blipFill>
          <a:blip r:embed="rId2" cstate="print"/>
          <a:srcRect l="5560" t="3128" r="8427" b="52859"/>
          <a:stretch>
            <a:fillRect/>
          </a:stretch>
        </p:blipFill>
        <p:spPr>
          <a:xfrm>
            <a:off x="609600" y="609600"/>
            <a:ext cx="8001000" cy="5410200"/>
          </a:xfrm>
        </p:spPr>
      </p:pic>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ontent Placeholder 2"/>
          <p:cNvSpPr>
            <a:spLocks noGrp="1"/>
          </p:cNvSpPr>
          <p:nvPr>
            <p:ph idx="1"/>
          </p:nvPr>
        </p:nvSpPr>
        <p:spPr>
          <a:xfrm>
            <a:off x="685800" y="1600200"/>
            <a:ext cx="8001000" cy="1752600"/>
          </a:xfrm>
        </p:spPr>
        <p:txBody>
          <a:bodyPr>
            <a:normAutofit fontScale="92500" lnSpcReduction="20000"/>
          </a:bodyPr>
          <a:lstStyle/>
          <a:p>
            <a:r>
              <a:rPr lang="ar-SA" sz="3600" b="1" dirty="0" smtClean="0">
                <a:cs typeface="B Lotus" pitchFamily="2" charset="-78"/>
              </a:rPr>
              <a:t>وقتيكه در يك سيستم هيدروليك فشار بحد معيني برسد، شير تابع فشار موجود در مسير در اثر تابعيت از فشار باز شده و اجازه عبور جريان را به قسمتهاي ديگر سيستم ميدهد.</a:t>
            </a:r>
            <a:endParaRPr lang="en-US" sz="3600" b="1" dirty="0" smtClean="0">
              <a:cs typeface="B Lotus" pitchFamily="2" charset="-78"/>
            </a:endParaRPr>
          </a:p>
        </p:txBody>
      </p:sp>
      <p:sp>
        <p:nvSpPr>
          <p:cNvPr id="133123" name="Rectangle 5"/>
          <p:cNvSpPr>
            <a:spLocks noChangeArrowheads="1"/>
          </p:cNvSpPr>
          <p:nvPr/>
        </p:nvSpPr>
        <p:spPr bwMode="auto">
          <a:xfrm>
            <a:off x="2209800" y="381000"/>
            <a:ext cx="6175375" cy="523875"/>
          </a:xfrm>
          <a:prstGeom prst="rect">
            <a:avLst/>
          </a:prstGeom>
          <a:noFill/>
          <a:ln w="9525">
            <a:noFill/>
            <a:miter lim="800000"/>
            <a:headEnd/>
            <a:tailEnd/>
          </a:ln>
        </p:spPr>
        <p:txBody>
          <a:bodyPr wrap="none" anchor="ctr">
            <a:spAutoFit/>
          </a:bodyPr>
          <a:lstStyle/>
          <a:p>
            <a:pPr algn="r" rtl="1" eaLnBrk="0" hangingPunct="0"/>
            <a:r>
              <a:rPr lang="ar-SA" sz="2800" b="1" u="sng" dirty="0">
                <a:solidFill>
                  <a:srgbClr val="FF0000"/>
                </a:solidFill>
                <a:latin typeface="Calibri" pitchFamily="34" charset="0"/>
                <a:ea typeface="Times New Roman" pitchFamily="18" charset="0"/>
                <a:cs typeface="B Lotus" pitchFamily="2" charset="-78"/>
              </a:rPr>
              <a:t>شیرهای توالی</a:t>
            </a:r>
            <a:r>
              <a:rPr lang="fa-IR" sz="2800" b="1" u="sng" dirty="0">
                <a:solidFill>
                  <a:srgbClr val="FF0000"/>
                </a:solidFill>
                <a:latin typeface="Calibri" pitchFamily="34" charset="0"/>
                <a:ea typeface="Times New Roman" pitchFamily="18" charset="0"/>
                <a:cs typeface="B Lotus" pitchFamily="2" charset="-78"/>
              </a:rPr>
              <a:t> (</a:t>
            </a:r>
            <a:r>
              <a:rPr lang="fa-IR" sz="2800" b="1" u="sng" dirty="0">
                <a:solidFill>
                  <a:srgbClr val="FF0000"/>
                </a:solidFill>
                <a:ea typeface="Times New Roman" pitchFamily="18" charset="0"/>
                <a:cs typeface="B Lotus" pitchFamily="2" charset="-78"/>
              </a:rPr>
              <a:t>تابع فشار )</a:t>
            </a:r>
            <a:r>
              <a:rPr lang="ar-SA" sz="2800" b="1" u="sng" dirty="0">
                <a:solidFill>
                  <a:srgbClr val="FF0000"/>
                </a:solidFill>
                <a:latin typeface="Calibri" pitchFamily="34" charset="0"/>
                <a:ea typeface="Times New Roman" pitchFamily="18" charset="0"/>
                <a:cs typeface="B Lotus" pitchFamily="2" charset="-78"/>
              </a:rPr>
              <a:t>  (</a:t>
            </a:r>
            <a:r>
              <a:rPr lang="en-US" sz="2800" b="1" u="sng" dirty="0">
                <a:solidFill>
                  <a:srgbClr val="FF0000"/>
                </a:solidFill>
                <a:latin typeface="Calibri" pitchFamily="34" charset="0"/>
                <a:ea typeface="Times New Roman" pitchFamily="18" charset="0"/>
                <a:cs typeface="B Lotus" pitchFamily="2" charset="-78"/>
              </a:rPr>
              <a:t>Sequence Valves</a:t>
            </a:r>
            <a:r>
              <a:rPr lang="ar-SA" sz="2800" b="1" u="sng" dirty="0">
                <a:solidFill>
                  <a:srgbClr val="FF0000"/>
                </a:solidFill>
                <a:latin typeface="Calibri" pitchFamily="34" charset="0"/>
                <a:ea typeface="Times New Roman" pitchFamily="18" charset="0"/>
                <a:cs typeface="B Lotus" pitchFamily="2" charset="-78"/>
              </a:rPr>
              <a:t> )</a:t>
            </a:r>
            <a:endParaRPr lang="ar-SA" sz="2800" b="1" u="sng" dirty="0">
              <a:solidFill>
                <a:srgbClr val="FF0000"/>
              </a:solidFill>
              <a:cs typeface="B Lotus" pitchFamily="2" charset="-78"/>
            </a:endParaRPr>
          </a:p>
        </p:txBody>
      </p:sp>
      <p:sp>
        <p:nvSpPr>
          <p:cNvPr id="133124" name="Rectangle 3"/>
          <p:cNvSpPr>
            <a:spLocks noChangeArrowheads="1"/>
          </p:cNvSpPr>
          <p:nvPr/>
        </p:nvSpPr>
        <p:spPr bwMode="auto">
          <a:xfrm>
            <a:off x="685800" y="4191000"/>
            <a:ext cx="7696200" cy="1200150"/>
          </a:xfrm>
          <a:prstGeom prst="rect">
            <a:avLst/>
          </a:prstGeom>
          <a:noFill/>
          <a:ln w="9525">
            <a:noFill/>
            <a:miter lim="800000"/>
            <a:headEnd/>
            <a:tailEnd/>
          </a:ln>
        </p:spPr>
        <p:txBody>
          <a:bodyPr>
            <a:spAutoFit/>
          </a:bodyPr>
          <a:lstStyle/>
          <a:p>
            <a:pPr algn="r"/>
            <a:r>
              <a:rPr lang="ar-SA" sz="3600" b="1">
                <a:cs typeface="B Lotus" pitchFamily="2" charset="-78"/>
              </a:rPr>
              <a:t>شیرتوالی نوعی شیر کنترل فشار است که دو عملگر را وادار می کند به ترتیب حرکت می کنند</a:t>
            </a:r>
            <a:r>
              <a:rPr lang="fa-IR" sz="3600" b="1">
                <a:cs typeface="B Lotus" pitchFamily="2" charset="-78"/>
              </a:rPr>
              <a:t>.</a:t>
            </a:r>
            <a:r>
              <a:rPr lang="ar-SA" sz="3600" b="1">
                <a:cs typeface="B Lotus" pitchFamily="2" charset="-78"/>
              </a:rPr>
              <a:t> </a:t>
            </a:r>
            <a:endParaRPr lang="fa-IR" sz="3600" b="1">
              <a:cs typeface="B Lotus" pitchFamily="2" charset="-7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2" cstate="print"/>
          <a:srcRect l="21094" t="23958" r="14063" b="25000"/>
          <a:stretch>
            <a:fillRect/>
          </a:stretch>
        </p:blipFill>
        <p:spPr bwMode="auto">
          <a:xfrm>
            <a:off x="304800" y="533400"/>
            <a:ext cx="8382000" cy="4948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Content Placeholder 2"/>
          <p:cNvSpPr>
            <a:spLocks noGrp="1"/>
          </p:cNvSpPr>
          <p:nvPr>
            <p:ph idx="1"/>
          </p:nvPr>
        </p:nvSpPr>
        <p:spPr>
          <a:xfrm>
            <a:off x="685800" y="1219200"/>
            <a:ext cx="8001000" cy="2819400"/>
          </a:xfrm>
        </p:spPr>
        <p:txBody>
          <a:bodyPr>
            <a:normAutofit lnSpcReduction="10000"/>
          </a:bodyPr>
          <a:lstStyle/>
          <a:p>
            <a:r>
              <a:rPr lang="ar-SA" sz="3600" b="1" dirty="0" smtClean="0">
                <a:cs typeface="B Lotus" pitchFamily="2" charset="-78"/>
              </a:rPr>
              <a:t>شیرهای توالی از نظر ساختمان ، شبا</a:t>
            </a:r>
            <a:r>
              <a:rPr lang="fa-IR" sz="3600" b="1" dirty="0" smtClean="0">
                <a:cs typeface="B Lotus" pitchFamily="2" charset="-78"/>
              </a:rPr>
              <a:t>ه</a:t>
            </a:r>
            <a:r>
              <a:rPr lang="ar-SA" sz="3600" b="1" dirty="0" smtClean="0">
                <a:cs typeface="B Lotus" pitchFamily="2" charset="-78"/>
              </a:rPr>
              <a:t>ت زیادی به شیرهای اطمینان دارند.در شیر توالی به جای این که جریان خروجی از شیر به مخزن هیدرولیک تخلیه شود ، جریان به قسمت خاصی از سیستم هدایت می گردد</a:t>
            </a:r>
            <a:r>
              <a:rPr lang="fa-IR" sz="3600" b="1" dirty="0" smtClean="0">
                <a:cs typeface="B Lotus" pitchFamily="2" charset="-78"/>
              </a:rPr>
              <a:t>.</a:t>
            </a:r>
          </a:p>
        </p:txBody>
      </p:sp>
      <p:sp>
        <p:nvSpPr>
          <p:cNvPr id="134147" name="Content Placeholder 2"/>
          <p:cNvSpPr>
            <a:spLocks noGrp="1"/>
          </p:cNvSpPr>
          <p:nvPr>
            <p:ph type="title"/>
          </p:nvPr>
        </p:nvSpPr>
        <p:spPr/>
        <p:txBody>
          <a:bodyPr anchor="t"/>
          <a:lstStyle/>
          <a:p>
            <a:pPr marL="342900" indent="-342900" algn="r">
              <a:spcBef>
                <a:spcPct val="20000"/>
              </a:spcBef>
              <a:buFontTx/>
              <a:buChar char="•"/>
            </a:pPr>
            <a:r>
              <a:rPr lang="fa-IR" sz="3600" b="1" u="sng" dirty="0" smtClean="0">
                <a:solidFill>
                  <a:srgbClr val="FF0000"/>
                </a:solidFill>
                <a:cs typeface="B Lotus" pitchFamily="2" charset="-78"/>
              </a:rPr>
              <a:t>مقایسه شیر توالی با </a:t>
            </a:r>
            <a:r>
              <a:rPr lang="ar-SA" sz="3600" b="1" u="sng" dirty="0" smtClean="0">
                <a:solidFill>
                  <a:srgbClr val="FF0000"/>
                </a:solidFill>
                <a:cs typeface="B Lotus" pitchFamily="2" charset="-78"/>
              </a:rPr>
              <a:t>شیر های اطمینان</a:t>
            </a:r>
            <a:r>
              <a:rPr lang="ar-SA" sz="3600" b="1" u="sng" dirty="0" smtClean="0">
                <a:cs typeface="B Lotus" pitchFamily="2" charset="-78"/>
              </a:rPr>
              <a:t> </a:t>
            </a:r>
            <a:endParaRPr lang="fa-IR" sz="3600" b="1" u="sng" dirty="0" smtClean="0">
              <a:cs typeface="B Lotus" pitchFamily="2" charset="-78"/>
            </a:endParaRPr>
          </a:p>
        </p:txBody>
      </p:sp>
      <p:pic>
        <p:nvPicPr>
          <p:cNvPr id="134148" name="Picture 4" descr="C:\Documents and Settings\admin\My Documents\untitled.JPG"/>
          <p:cNvPicPr>
            <a:picLocks noChangeAspect="1" noChangeArrowheads="1"/>
          </p:cNvPicPr>
          <p:nvPr/>
        </p:nvPicPr>
        <p:blipFill>
          <a:blip r:embed="rId2" cstate="print"/>
          <a:srcRect l="15509" t="21164" r="9532" b="11111"/>
          <a:stretch>
            <a:fillRect/>
          </a:stretch>
        </p:blipFill>
        <p:spPr bwMode="auto">
          <a:xfrm>
            <a:off x="914400" y="3505200"/>
            <a:ext cx="5938838"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Content Placeholder 2"/>
          <p:cNvSpPr>
            <a:spLocks noGrp="1"/>
          </p:cNvSpPr>
          <p:nvPr>
            <p:ph idx="1"/>
          </p:nvPr>
        </p:nvSpPr>
        <p:spPr>
          <a:xfrm>
            <a:off x="4343400" y="990600"/>
            <a:ext cx="4419600" cy="4572000"/>
          </a:xfrm>
        </p:spPr>
        <p:txBody>
          <a:bodyPr/>
          <a:lstStyle/>
          <a:p>
            <a:pPr>
              <a:buFont typeface="Arial" pitchFamily="34" charset="0"/>
              <a:buNone/>
            </a:pPr>
            <a:r>
              <a:rPr lang="fa-IR" sz="3600" b="1" dirty="0" smtClean="0">
                <a:cs typeface="B Lotus" pitchFamily="2" charset="-78"/>
              </a:rPr>
              <a:t>  در یک پرس هیدرولیکی لازم است </a:t>
            </a:r>
            <a:r>
              <a:rPr lang="ar-SA" sz="3600" b="1" dirty="0" smtClean="0">
                <a:cs typeface="B Lotus" pitchFamily="2" charset="-78"/>
              </a:rPr>
              <a:t>یک سیلندر ابتدا گیره را ببندد سپس سیلندر دوم جلو آمده و قطعه کار را به فرم مورد نظر خم کند نقشه شماتیک این مدار در شکل زیر مشاهده می گردد.</a:t>
            </a:r>
            <a:endParaRPr lang="fa-IR" sz="3600" b="1" dirty="0" smtClean="0">
              <a:cs typeface="B Lotus" pitchFamily="2" charset="-78"/>
            </a:endParaRPr>
          </a:p>
        </p:txBody>
      </p:sp>
      <p:sp>
        <p:nvSpPr>
          <p:cNvPr id="135171" name="Title 1"/>
          <p:cNvSpPr>
            <a:spLocks noGrp="1"/>
          </p:cNvSpPr>
          <p:nvPr>
            <p:ph type="title"/>
          </p:nvPr>
        </p:nvSpPr>
        <p:spPr/>
        <p:txBody>
          <a:bodyPr>
            <a:normAutofit fontScale="90000"/>
          </a:bodyPr>
          <a:lstStyle/>
          <a:p>
            <a:r>
              <a:rPr lang="ar-SA" sz="3600" b="1" u="sng" dirty="0" smtClean="0">
                <a:solidFill>
                  <a:srgbClr val="FF0000"/>
                </a:solidFill>
                <a:cs typeface="B Lotus" pitchFamily="2" charset="-78"/>
              </a:rPr>
              <a:t>یک مدار کاربردی از شیر </a:t>
            </a:r>
            <a:r>
              <a:rPr lang="fa-IR" sz="3600" b="1" u="sng" dirty="0" smtClean="0">
                <a:solidFill>
                  <a:srgbClr val="FF0000"/>
                </a:solidFill>
                <a:cs typeface="B Lotus" pitchFamily="2" charset="-78"/>
              </a:rPr>
              <a:t>توالی</a:t>
            </a:r>
            <a:r>
              <a:rPr lang="fa-IR" sz="3600" b="1" dirty="0" smtClean="0">
                <a:solidFill>
                  <a:srgbClr val="FF0000"/>
                </a:solidFill>
                <a:cs typeface="B Lotus" pitchFamily="2" charset="-78"/>
              </a:rPr>
              <a:t/>
            </a:r>
            <a:br>
              <a:rPr lang="fa-IR" sz="3600" b="1" dirty="0" smtClean="0">
                <a:solidFill>
                  <a:srgbClr val="FF0000"/>
                </a:solidFill>
                <a:cs typeface="B Lotus" pitchFamily="2" charset="-78"/>
              </a:rPr>
            </a:br>
            <a:endParaRPr lang="fa-IR" sz="3600" b="1" dirty="0" smtClean="0">
              <a:solidFill>
                <a:srgbClr val="FF0000"/>
              </a:solidFill>
              <a:cs typeface="B Lotus" pitchFamily="2" charset="-78"/>
            </a:endParaRPr>
          </a:p>
        </p:txBody>
      </p:sp>
      <p:pic>
        <p:nvPicPr>
          <p:cNvPr id="135172" name="Picture 4" descr="http://www.up.vatandownload.com/images/66eokuxgv7l3rdqis3x.jpg"/>
          <p:cNvPicPr>
            <a:picLocks noChangeAspect="1" noChangeArrowheads="1"/>
          </p:cNvPicPr>
          <p:nvPr/>
        </p:nvPicPr>
        <p:blipFill>
          <a:blip r:embed="rId2" cstate="print"/>
          <a:srcRect l="8000" t="4388" r="2000" b="3473"/>
          <a:stretch>
            <a:fillRect/>
          </a:stretch>
        </p:blipFill>
        <p:spPr bwMode="auto">
          <a:xfrm>
            <a:off x="762000" y="1143000"/>
            <a:ext cx="35814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2"/>
          <p:cNvSpPr>
            <a:spLocks noGrp="1"/>
          </p:cNvSpPr>
          <p:nvPr>
            <p:ph idx="1"/>
          </p:nvPr>
        </p:nvSpPr>
        <p:spPr>
          <a:xfrm>
            <a:off x="762000" y="685800"/>
            <a:ext cx="7696200" cy="2286000"/>
          </a:xfrm>
        </p:spPr>
        <p:txBody>
          <a:bodyPr/>
          <a:lstStyle/>
          <a:p>
            <a:pPr>
              <a:buFont typeface="Arial" pitchFamily="34" charset="0"/>
              <a:buNone/>
            </a:pPr>
            <a:r>
              <a:rPr lang="fa-IR" sz="3600" b="1" dirty="0" smtClean="0">
                <a:cs typeface="B Lotus" pitchFamily="2" charset="-78"/>
              </a:rPr>
              <a:t>   </a:t>
            </a:r>
            <a:r>
              <a:rPr lang="ar-SA" sz="3600" b="1" dirty="0" smtClean="0">
                <a:cs typeface="B Lotus" pitchFamily="2" charset="-78"/>
              </a:rPr>
              <a:t>در این مدار ،دو سیلندر به صورت موازی قرار گرفته اند اگر در این مدار از شیر توالی استفاده نشود،</a:t>
            </a:r>
            <a:r>
              <a:rPr lang="fa-IR" sz="3600" b="1" dirty="0" smtClean="0">
                <a:cs typeface="B Lotus" pitchFamily="2" charset="-78"/>
              </a:rPr>
              <a:t> سیلندری که مقاومت کمتری در سر راهش وجود دارد ابتدا عمل می کند.</a:t>
            </a:r>
          </a:p>
        </p:txBody>
      </p:sp>
      <p:sp>
        <p:nvSpPr>
          <p:cNvPr id="136195" name="Rectangle 4"/>
          <p:cNvSpPr>
            <a:spLocks noChangeArrowheads="1"/>
          </p:cNvSpPr>
          <p:nvPr/>
        </p:nvSpPr>
        <p:spPr bwMode="auto">
          <a:xfrm>
            <a:off x="990600" y="3200400"/>
            <a:ext cx="7162800" cy="2308225"/>
          </a:xfrm>
          <a:prstGeom prst="rect">
            <a:avLst/>
          </a:prstGeom>
          <a:noFill/>
          <a:ln w="9525">
            <a:noFill/>
            <a:miter lim="800000"/>
            <a:headEnd/>
            <a:tailEnd/>
          </a:ln>
        </p:spPr>
        <p:txBody>
          <a:bodyPr>
            <a:spAutoFit/>
          </a:bodyPr>
          <a:lstStyle/>
          <a:p>
            <a:pPr algn="r"/>
            <a:r>
              <a:rPr lang="ar-SA" sz="3600" b="1">
                <a:cs typeface="B Lotus" pitchFamily="2" charset="-78"/>
              </a:rPr>
              <a:t>برای این که این دو عملگر به درستی عمل کنند ، ابتدا باید سیلندر گیره به جلوحرکت کند تا به انتهای کورس حرکتی خود برسد</a:t>
            </a:r>
            <a:r>
              <a:rPr lang="fa-IR" sz="3600" b="1">
                <a:cs typeface="B Lotus" pitchFamily="2" charset="-78"/>
              </a:rPr>
              <a:t>.</a:t>
            </a:r>
            <a:r>
              <a:rPr lang="ar-SA" sz="3600" b="1">
                <a:cs typeface="B Lotus" pitchFamily="2" charset="-78"/>
              </a:rPr>
              <a:t> در این </a:t>
            </a:r>
            <a:r>
              <a:rPr lang="fa-IR" sz="3600" b="1">
                <a:cs typeface="B Lotus" pitchFamily="2" charset="-78"/>
              </a:rPr>
              <a:t>حالت</a:t>
            </a:r>
            <a:r>
              <a:rPr lang="ar-SA" sz="3600" b="1">
                <a:cs typeface="B Lotus" pitchFamily="2" charset="-78"/>
              </a:rPr>
              <a:t>،</a:t>
            </a:r>
            <a:r>
              <a:rPr lang="fa-IR" sz="3600" b="1">
                <a:cs typeface="B Lotus" pitchFamily="2" charset="-78"/>
              </a:rPr>
              <a:t> </a:t>
            </a:r>
            <a:r>
              <a:rPr lang="ar-SA" sz="3600" b="1">
                <a:cs typeface="B Lotus" pitchFamily="2" charset="-78"/>
              </a:rPr>
              <a:t>قطعه کار محکم در جای خود نگه داشته شود.</a:t>
            </a:r>
            <a:endParaRPr lang="fa-IR" sz="3600" b="1">
              <a:cs typeface="B Lotus" pitchFamily="2" charset="-78"/>
            </a:endParaRP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2"/>
          <p:cNvSpPr>
            <a:spLocks noGrp="1"/>
          </p:cNvSpPr>
          <p:nvPr>
            <p:ph idx="1"/>
          </p:nvPr>
        </p:nvSpPr>
        <p:spPr>
          <a:xfrm>
            <a:off x="4419600" y="685800"/>
            <a:ext cx="4419600" cy="2667000"/>
          </a:xfrm>
        </p:spPr>
        <p:txBody>
          <a:bodyPr>
            <a:normAutofit fontScale="77500" lnSpcReduction="20000"/>
          </a:bodyPr>
          <a:lstStyle/>
          <a:p>
            <a:pPr>
              <a:buFont typeface="Arial" pitchFamily="34" charset="0"/>
              <a:buNone/>
            </a:pPr>
            <a:r>
              <a:rPr lang="fa-IR" sz="3600" b="1" dirty="0" smtClean="0">
                <a:cs typeface="B Lotus" pitchFamily="2" charset="-78"/>
              </a:rPr>
              <a:t>   </a:t>
            </a:r>
            <a:r>
              <a:rPr lang="ar-SA" sz="3600" b="1" dirty="0" smtClean="0">
                <a:cs typeface="B Lotus" pitchFamily="2" charset="-78"/>
              </a:rPr>
              <a:t>وقتی سیلندر گیره کاملا به جلو حرکت کرد، فشار در سیستم بالا می رود و شیر توالی تحریک می گردد.</a:t>
            </a:r>
            <a:r>
              <a:rPr lang="fa-IR" sz="3600" b="1" dirty="0" smtClean="0">
                <a:cs typeface="B Lotus" pitchFamily="2" charset="-78"/>
              </a:rPr>
              <a:t> </a:t>
            </a:r>
            <a:r>
              <a:rPr lang="ar-SA" sz="3600" b="1" dirty="0" smtClean="0">
                <a:cs typeface="B Lotus" pitchFamily="2" charset="-78"/>
              </a:rPr>
              <a:t>این حرکت باعث می شود که سیلندر خم کن به طرف پایین حرکت نماید.</a:t>
            </a:r>
            <a:endParaRPr lang="fa-IR" sz="3600" b="1" dirty="0" smtClean="0">
              <a:cs typeface="B Lotus" pitchFamily="2" charset="-78"/>
            </a:endParaRPr>
          </a:p>
        </p:txBody>
      </p:sp>
      <p:pic>
        <p:nvPicPr>
          <p:cNvPr id="137219" name="Picture 3" descr="http://www.up.vatandownload.com/images/66eokuxgv7l3rdqis3x.jpg"/>
          <p:cNvPicPr>
            <a:picLocks noChangeAspect="1" noChangeArrowheads="1"/>
          </p:cNvPicPr>
          <p:nvPr/>
        </p:nvPicPr>
        <p:blipFill>
          <a:blip r:embed="rId2" cstate="print"/>
          <a:srcRect l="8000" t="4388" r="2000" b="3473"/>
          <a:stretch>
            <a:fillRect/>
          </a:stretch>
        </p:blipFill>
        <p:spPr bwMode="auto">
          <a:xfrm>
            <a:off x="762000" y="838200"/>
            <a:ext cx="35814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Content Placeholder 2"/>
          <p:cNvSpPr>
            <a:spLocks noGrp="1"/>
          </p:cNvSpPr>
          <p:nvPr>
            <p:ph idx="1"/>
          </p:nvPr>
        </p:nvSpPr>
        <p:spPr>
          <a:xfrm>
            <a:off x="533400" y="838200"/>
            <a:ext cx="8229600" cy="4525963"/>
          </a:xfrm>
        </p:spPr>
        <p:txBody>
          <a:bodyPr/>
          <a:lstStyle/>
          <a:p>
            <a:pPr>
              <a:buFont typeface="Arial" pitchFamily="34" charset="0"/>
              <a:buNone/>
            </a:pPr>
            <a:r>
              <a:rPr lang="ar-SA" sz="3600" b="1" dirty="0" smtClean="0">
                <a:cs typeface="B Lotus" pitchFamily="2" charset="-78"/>
              </a:rPr>
              <a:t>فشار تنظیمی در شیر توالی باید به اندازه کافی بالا باشد،</a:t>
            </a:r>
            <a:r>
              <a:rPr lang="fa-IR" sz="3600" b="1" dirty="0" smtClean="0">
                <a:cs typeface="B Lotus" pitchFamily="2" charset="-78"/>
              </a:rPr>
              <a:t> </a:t>
            </a:r>
            <a:r>
              <a:rPr lang="ar-SA" sz="3600" b="1" dirty="0" smtClean="0">
                <a:cs typeface="B Lotus" pitchFamily="2" charset="-78"/>
              </a:rPr>
              <a:t> به طوری که پس از حرکت کامل سیلندر گیره رو به جلو،</a:t>
            </a:r>
            <a:r>
              <a:rPr lang="fa-IR" sz="3600" b="1" dirty="0" smtClean="0">
                <a:cs typeface="B Lotus" pitchFamily="2" charset="-78"/>
              </a:rPr>
              <a:t> </a:t>
            </a:r>
            <a:r>
              <a:rPr lang="ar-SA" sz="3600" b="1" dirty="0" smtClean="0">
                <a:cs typeface="B Lotus" pitchFamily="2" charset="-78"/>
              </a:rPr>
              <a:t>این شیر باز شده و جریان را به سیلندر خم کن برساند.</a:t>
            </a:r>
            <a:r>
              <a:rPr lang="fa-IR" sz="3600" b="1" dirty="0" smtClean="0">
                <a:cs typeface="B Lotus" pitchFamily="2" charset="-78"/>
              </a:rPr>
              <a:t> </a:t>
            </a:r>
            <a:r>
              <a:rPr lang="ar-SA" sz="3600" b="1" dirty="0" smtClean="0">
                <a:cs typeface="B Lotus" pitchFamily="2" charset="-78"/>
              </a:rPr>
              <a:t>از طرف دیگر،</a:t>
            </a:r>
            <a:r>
              <a:rPr lang="fa-IR" sz="3600" b="1" dirty="0" smtClean="0">
                <a:cs typeface="B Lotus" pitchFamily="2" charset="-78"/>
              </a:rPr>
              <a:t> </a:t>
            </a:r>
            <a:r>
              <a:rPr lang="ar-SA" sz="3600" b="1" dirty="0" smtClean="0">
                <a:cs typeface="B Lotus" pitchFamily="2" charset="-78"/>
              </a:rPr>
              <a:t>فشار تنظیمی شیر توالی نباید خیلی زیاد باشد زیرا افت فشار در این شیر نوعی اتلاف انرزی است که به گرما تبدیل می شود تنظیم بهینه اجزای یک سیستم با سعی وخطا مشخص می گردد.</a:t>
            </a:r>
            <a:endParaRPr lang="en-US" sz="3600" b="1" dirty="0" smtClean="0">
              <a:cs typeface="B Lotus" pitchFamily="2" charset="-78"/>
            </a:endParaRPr>
          </a:p>
          <a:p>
            <a:endParaRPr lang="fa-IR" sz="3600" b="1" dirty="0" smtClean="0">
              <a:cs typeface="B Lotus" pitchFamily="2" charset="-78"/>
            </a:endParaRPr>
          </a:p>
          <a:p>
            <a:endParaRPr lang="fa-IR" sz="3600" b="1" dirty="0" smtClean="0">
              <a:cs typeface="B Lotus" pitchFamily="2" charset="-78"/>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r>
              <a:rPr lang="fa-IR" b="1" dirty="0" smtClean="0">
                <a:solidFill>
                  <a:srgbClr val="FF0000"/>
                </a:solidFill>
                <a:cs typeface="B Lotus" pitchFamily="2" charset="-78"/>
              </a:rPr>
              <a:t>تمرین</a:t>
            </a:r>
          </a:p>
        </p:txBody>
      </p:sp>
      <p:sp>
        <p:nvSpPr>
          <p:cNvPr id="3" name="Content Placeholder 2"/>
          <p:cNvSpPr>
            <a:spLocks noGrp="1"/>
          </p:cNvSpPr>
          <p:nvPr>
            <p:ph idx="1"/>
          </p:nvPr>
        </p:nvSpPr>
        <p:spPr>
          <a:xfrm>
            <a:off x="457200" y="1600200"/>
            <a:ext cx="8229600" cy="1752600"/>
          </a:xfrm>
        </p:spPr>
        <p:txBody>
          <a:bodyPr/>
          <a:lstStyle/>
          <a:p>
            <a:pPr>
              <a:defRPr/>
            </a:pPr>
            <a:r>
              <a:rPr lang="ar-SA" sz="3600" b="1" dirty="0" smtClean="0">
                <a:effectLst>
                  <a:outerShdw blurRad="38100" dist="38100" dir="2700000" algn="tl">
                    <a:srgbClr val="000000">
                      <a:alpha val="43137"/>
                    </a:srgbClr>
                  </a:outerShdw>
                </a:effectLst>
                <a:cs typeface="B Lotus" pitchFamily="2" charset="-78"/>
              </a:rPr>
              <a:t>در پرس ها معمولا پس از پایان خمکاری باید ابتدا سیلندر خم کن به عقب حرکت کند و سپس سیلندر گیره باز شود</a:t>
            </a:r>
            <a:r>
              <a:rPr lang="fa-IR" sz="3600" b="1" dirty="0" smtClean="0">
                <a:effectLst>
                  <a:outerShdw blurRad="38100" dist="38100" dir="2700000" algn="tl">
                    <a:srgbClr val="000000">
                      <a:alpha val="43137"/>
                    </a:srgbClr>
                  </a:outerShdw>
                </a:effectLst>
                <a:cs typeface="B Lotus" pitchFamily="2" charset="-78"/>
              </a:rPr>
              <a:t>. مدار مربوطه را طراحی نمایید؟</a:t>
            </a:r>
            <a:endParaRPr lang="fa-IR" sz="3600" b="1" dirty="0">
              <a:effectLst>
                <a:outerShdw blurRad="38100" dist="38100" dir="2700000" algn="tl">
                  <a:srgbClr val="000000">
                    <a:alpha val="43137"/>
                  </a:srgbClr>
                </a:outerShdw>
              </a:effectLst>
              <a:cs typeface="B Lotus" pitchFamily="2" charset="-78"/>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Content Placeholder 3" descr="http://www.up.vatandownload.com/images/qkmfkdim21gy81vv8gc.jpg"/>
          <p:cNvPicPr>
            <a:picLocks noGrp="1"/>
          </p:cNvPicPr>
          <p:nvPr>
            <p:ph idx="1"/>
          </p:nvPr>
        </p:nvPicPr>
        <p:blipFill>
          <a:blip r:embed="rId2" cstate="print"/>
          <a:srcRect l="9326" t="1292" r="9326" b="52859"/>
          <a:stretch>
            <a:fillRect/>
          </a:stretch>
        </p:blipFill>
        <p:spPr>
          <a:xfrm>
            <a:off x="1219200" y="457200"/>
            <a:ext cx="7010400" cy="6096000"/>
          </a:xfrm>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533400" y="533400"/>
            <a:ext cx="8229600" cy="1143000"/>
          </a:xfrm>
        </p:spPr>
        <p:txBody>
          <a:bodyPr>
            <a:normAutofit fontScale="90000"/>
          </a:bodyPr>
          <a:lstStyle/>
          <a:p>
            <a:r>
              <a:rPr lang="ar-SA" b="1" u="sng" dirty="0" smtClean="0">
                <a:solidFill>
                  <a:srgbClr val="FF0000"/>
                </a:solidFill>
                <a:cs typeface="B Lotus" pitchFamily="2" charset="-78"/>
              </a:rPr>
              <a:t>شیرهای خنثی کننده وزن   </a:t>
            </a:r>
            <a:r>
              <a:rPr lang="fa-IR" b="1" u="sng" dirty="0" smtClean="0">
                <a:solidFill>
                  <a:srgbClr val="FF0000"/>
                </a:solidFill>
                <a:cs typeface="B Lotus" pitchFamily="2" charset="-78"/>
              </a:rPr>
              <a:t> </a:t>
            </a:r>
            <a:br>
              <a:rPr lang="fa-IR" b="1" u="sng" dirty="0" smtClean="0">
                <a:solidFill>
                  <a:srgbClr val="FF0000"/>
                </a:solidFill>
                <a:cs typeface="B Lotus" pitchFamily="2" charset="-78"/>
              </a:rPr>
            </a:br>
            <a:r>
              <a:rPr lang="ar-SA" b="1" u="sng" dirty="0" smtClean="0">
                <a:solidFill>
                  <a:srgbClr val="FF0000"/>
                </a:solidFill>
                <a:cs typeface="B Lotus" pitchFamily="2" charset="-78"/>
              </a:rPr>
              <a:t>(</a:t>
            </a:r>
            <a:r>
              <a:rPr lang="en-US" b="1" u="sng" dirty="0" smtClean="0">
                <a:solidFill>
                  <a:srgbClr val="FF0000"/>
                </a:solidFill>
                <a:cs typeface="B Lotus" pitchFamily="2" charset="-78"/>
              </a:rPr>
              <a:t>Counterbalance Valves</a:t>
            </a:r>
            <a:r>
              <a:rPr lang="ar-SA" b="1" u="sng" dirty="0" smtClean="0">
                <a:solidFill>
                  <a:srgbClr val="FF0000"/>
                </a:solidFill>
                <a:cs typeface="B Lotus" pitchFamily="2" charset="-78"/>
              </a:rPr>
              <a:t> )</a:t>
            </a:r>
            <a:r>
              <a:rPr lang="en-US" b="1" u="sng" dirty="0" smtClean="0">
                <a:solidFill>
                  <a:srgbClr val="FF0000"/>
                </a:solidFill>
                <a:cs typeface="B Lotus" pitchFamily="2" charset="-78"/>
              </a:rPr>
              <a:t/>
            </a:r>
            <a:br>
              <a:rPr lang="en-US" b="1" u="sng" dirty="0" smtClean="0">
                <a:solidFill>
                  <a:srgbClr val="FF0000"/>
                </a:solidFill>
                <a:cs typeface="B Lotus" pitchFamily="2" charset="-78"/>
              </a:rPr>
            </a:br>
            <a:endParaRPr lang="fa-IR" b="1" u="sng" dirty="0" smtClean="0">
              <a:solidFill>
                <a:srgbClr val="FF0000"/>
              </a:solidFill>
              <a:cs typeface="B Lotus" pitchFamily="2" charset="-78"/>
            </a:endParaRPr>
          </a:p>
        </p:txBody>
      </p:sp>
      <p:sp>
        <p:nvSpPr>
          <p:cNvPr id="141315" name="Content Placeholder 2"/>
          <p:cNvSpPr>
            <a:spLocks noGrp="1"/>
          </p:cNvSpPr>
          <p:nvPr>
            <p:ph idx="1"/>
          </p:nvPr>
        </p:nvSpPr>
        <p:spPr>
          <a:xfrm>
            <a:off x="3733800" y="1600200"/>
            <a:ext cx="4953000" cy="4525963"/>
          </a:xfrm>
        </p:spPr>
        <p:txBody>
          <a:bodyPr/>
          <a:lstStyle/>
          <a:p>
            <a:r>
              <a:rPr lang="ar-SA" sz="3600" b="1" dirty="0" smtClean="0">
                <a:cs typeface="B Lotus" pitchFamily="2" charset="-78"/>
              </a:rPr>
              <a:t>شیرهای خنثی کننده وزن، در واقع شیر کنترل فشار هستند که برای جلوگیری از حرکت یک بار تحت نیروی ثقل به صورت ناخواسته به کار می روند.</a:t>
            </a:r>
            <a:r>
              <a:rPr lang="fa-IR" sz="3600" b="1" dirty="0" smtClean="0">
                <a:cs typeface="B Lotus" pitchFamily="2" charset="-78"/>
              </a:rPr>
              <a:t> </a:t>
            </a:r>
          </a:p>
        </p:txBody>
      </p:sp>
      <p:pic>
        <p:nvPicPr>
          <p:cNvPr id="141316" name="Picture 1" descr="C:\Documents and Settings\admin\My Documents\untitled.JPG"/>
          <p:cNvPicPr>
            <a:picLocks noChangeAspect="1" noChangeArrowheads="1"/>
          </p:cNvPicPr>
          <p:nvPr/>
        </p:nvPicPr>
        <p:blipFill>
          <a:blip r:embed="rId2" cstate="print"/>
          <a:srcRect l="6058" t="6165" r="51292" b="9818"/>
          <a:stretch>
            <a:fillRect/>
          </a:stretch>
        </p:blipFill>
        <p:spPr bwMode="auto">
          <a:xfrm>
            <a:off x="228600" y="1727200"/>
            <a:ext cx="3352800" cy="467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229600" cy="4525963"/>
          </a:xfrm>
        </p:spPr>
        <p:txBody>
          <a:bodyPr>
            <a:normAutofit fontScale="92500" lnSpcReduction="20000"/>
          </a:bodyPr>
          <a:lstStyle/>
          <a:p>
            <a:pPr>
              <a:defRPr/>
            </a:pPr>
            <a:r>
              <a:rPr lang="ar-SA" sz="3600" b="1" dirty="0" smtClean="0">
                <a:cs typeface="B Lotus" pitchFamily="2" charset="-78"/>
              </a:rPr>
              <a:t>این وضعیت هنگامی روی می دهد که سیلندر عملگر به صورت عمودی نصب شده و وزنه ای را بالا یا پایین می برد</a:t>
            </a:r>
            <a:r>
              <a:rPr lang="fa-IR" sz="3600" b="1" dirty="0" smtClean="0">
                <a:cs typeface="B Lotus" pitchFamily="2" charset="-78"/>
              </a:rPr>
              <a:t>.</a:t>
            </a:r>
            <a:r>
              <a:rPr lang="ar-SA" sz="3600" b="1" dirty="0" smtClean="0">
                <a:cs typeface="B Lotus" pitchFamily="2" charset="-78"/>
              </a:rPr>
              <a:t> </a:t>
            </a:r>
            <a:endParaRPr lang="fa-IR" sz="3600" b="1" dirty="0" smtClean="0">
              <a:cs typeface="B Lotus" pitchFamily="2" charset="-78"/>
            </a:endParaRPr>
          </a:p>
          <a:p>
            <a:pPr>
              <a:defRPr/>
            </a:pPr>
            <a:endParaRPr lang="fa-IR" sz="3600" b="1" dirty="0" smtClean="0">
              <a:cs typeface="B Lotus" pitchFamily="2" charset="-78"/>
            </a:endParaRPr>
          </a:p>
          <a:p>
            <a:pPr>
              <a:defRPr/>
            </a:pPr>
            <a:r>
              <a:rPr lang="ar-SA" sz="3600" b="1" dirty="0" smtClean="0">
                <a:cs typeface="B Lotus" pitchFamily="2" charset="-78"/>
              </a:rPr>
              <a:t>وقتی سیلندر رو به پایین حرکت کند، وزنه متصل به سیلندر</a:t>
            </a:r>
            <a:r>
              <a:rPr lang="fa-IR" sz="3600" b="1" dirty="0" smtClean="0">
                <a:cs typeface="B Lotus" pitchFamily="2" charset="-78"/>
              </a:rPr>
              <a:t> </a:t>
            </a:r>
            <a:r>
              <a:rPr lang="ar-SA" sz="3600" b="1" dirty="0" smtClean="0">
                <a:cs typeface="B Lotus" pitchFamily="2" charset="-78"/>
              </a:rPr>
              <a:t>باعث افزایش سرعت سیلندر می شود. یعنی در حقیقت وزنه، سیلندر را به پایین می کشد و حرکت سیلندر برای پایین آوردن وزنه غیر قابل کنترل است. این گونه حرکت می تواند به وزنه ویا سیلندر آسیب برساند، مخصوصا هنگامی که وزنه و</a:t>
            </a:r>
            <a:r>
              <a:rPr lang="fa-IR" sz="3600" b="1" dirty="0" smtClean="0">
                <a:cs typeface="B Lotus" pitchFamily="2" charset="-78"/>
              </a:rPr>
              <a:t> </a:t>
            </a:r>
            <a:r>
              <a:rPr lang="ar-SA" sz="3600" b="1" dirty="0" smtClean="0">
                <a:cs typeface="B Lotus" pitchFamily="2" charset="-78"/>
              </a:rPr>
              <a:t>یا سیلندر متوقف می شوند</a:t>
            </a:r>
            <a:r>
              <a:rPr lang="fa-IR" sz="3600" b="1" dirty="0" smtClean="0">
                <a:cs typeface="B Lotus" pitchFamily="2" charset="-78"/>
              </a:rPr>
              <a:t>.</a:t>
            </a:r>
          </a:p>
          <a:p>
            <a:pPr>
              <a:defRPr/>
            </a:pPr>
            <a:endParaRPr lang="fa-IR" sz="3600" b="1" dirty="0">
              <a:cs typeface="B Lotus" pitchFamily="2" charset="-78"/>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Content Placeholder 2"/>
          <p:cNvSpPr>
            <a:spLocks noGrp="1"/>
          </p:cNvSpPr>
          <p:nvPr>
            <p:ph idx="1"/>
          </p:nvPr>
        </p:nvSpPr>
        <p:spPr>
          <a:xfrm>
            <a:off x="4267200" y="990600"/>
            <a:ext cx="4572000" cy="4525963"/>
          </a:xfrm>
        </p:spPr>
        <p:txBody>
          <a:bodyPr/>
          <a:lstStyle/>
          <a:p>
            <a:r>
              <a:rPr lang="ar-SA" sz="3600" b="1" dirty="0" smtClean="0">
                <a:cs typeface="B Lotus" pitchFamily="2" charset="-78"/>
              </a:rPr>
              <a:t>قرار دادن یک شیر خنثی کننده وزن می توان این عیب را بر طرف ک</a:t>
            </a:r>
            <a:r>
              <a:rPr lang="fa-IR" sz="3600" b="1" dirty="0" smtClean="0">
                <a:cs typeface="B Lotus" pitchFamily="2" charset="-78"/>
              </a:rPr>
              <a:t>ن</a:t>
            </a:r>
            <a:r>
              <a:rPr lang="ar-SA" sz="3600" b="1" dirty="0" smtClean="0">
                <a:cs typeface="B Lotus" pitchFamily="2" charset="-78"/>
              </a:rPr>
              <a:t>د</a:t>
            </a:r>
            <a:r>
              <a:rPr lang="fa-IR" sz="3600" b="1" dirty="0" smtClean="0">
                <a:cs typeface="B Lotus" pitchFamily="2" charset="-78"/>
              </a:rPr>
              <a:t>.</a:t>
            </a:r>
          </a:p>
        </p:txBody>
      </p:sp>
      <p:pic>
        <p:nvPicPr>
          <p:cNvPr id="143363" name="Picture 3" descr="http://www.up.vatandownload.com/images/3yml62c1iqbjpxtljsts.jpg"/>
          <p:cNvPicPr>
            <a:picLocks noChangeAspect="1" noChangeArrowheads="1"/>
          </p:cNvPicPr>
          <p:nvPr/>
        </p:nvPicPr>
        <p:blipFill>
          <a:blip r:embed="rId2" cstate="print"/>
          <a:srcRect t="3783" r="4318" b="7329"/>
          <a:stretch>
            <a:fillRect/>
          </a:stretch>
        </p:blipFill>
        <p:spPr bwMode="auto">
          <a:xfrm>
            <a:off x="533400" y="685800"/>
            <a:ext cx="42672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2" cstate="print"/>
          <a:srcRect l="16406" t="19792" r="14063" b="18750"/>
          <a:stretch>
            <a:fillRect/>
          </a:stretch>
        </p:blipFill>
        <p:spPr bwMode="auto">
          <a:xfrm>
            <a:off x="228600" y="234950"/>
            <a:ext cx="8610600" cy="5708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endParaRPr lang="fa-IR" dirty="0" smtClean="0"/>
          </a:p>
        </p:txBody>
      </p:sp>
      <p:sp>
        <p:nvSpPr>
          <p:cNvPr id="144387" name="Content Placeholder 2"/>
          <p:cNvSpPr>
            <a:spLocks noGrp="1"/>
          </p:cNvSpPr>
          <p:nvPr>
            <p:ph idx="1"/>
          </p:nvPr>
        </p:nvSpPr>
        <p:spPr>
          <a:xfrm>
            <a:off x="457200" y="1600200"/>
            <a:ext cx="8229600" cy="2743200"/>
          </a:xfrm>
        </p:spPr>
        <p:txBody>
          <a:bodyPr/>
          <a:lstStyle/>
          <a:p>
            <a:r>
              <a:rPr lang="ar-SA" b="1" dirty="0" smtClean="0">
                <a:cs typeface="B Lotus" pitchFamily="2" charset="-78"/>
              </a:rPr>
              <a:t>در این مدار وقتی</a:t>
            </a:r>
            <a:r>
              <a:rPr lang="fa-IR" b="1" dirty="0" smtClean="0">
                <a:cs typeface="B Lotus" pitchFamily="2" charset="-78"/>
              </a:rPr>
              <a:t> شیر</a:t>
            </a:r>
            <a:r>
              <a:rPr lang="ar-SA" b="1" dirty="0" smtClean="0">
                <a:cs typeface="B Lotus" pitchFamily="2" charset="-78"/>
              </a:rPr>
              <a:t> کنترل جهت تغییر حالت می دهد.</a:t>
            </a:r>
            <a:r>
              <a:rPr lang="fa-IR" b="1" dirty="0" smtClean="0">
                <a:cs typeface="B Lotus" pitchFamily="2" charset="-78"/>
              </a:rPr>
              <a:t> </a:t>
            </a:r>
            <a:r>
              <a:rPr lang="ar-SA" b="1" dirty="0" smtClean="0">
                <a:cs typeface="B Lotus" pitchFamily="2" charset="-78"/>
              </a:rPr>
              <a:t>سیلندر حرکت رو به پایین خود</a:t>
            </a:r>
            <a:r>
              <a:rPr lang="fa-IR" b="1" dirty="0" smtClean="0">
                <a:cs typeface="B Lotus" pitchFamily="2" charset="-78"/>
              </a:rPr>
              <a:t> را</a:t>
            </a:r>
            <a:r>
              <a:rPr lang="ar-SA" b="1" dirty="0" smtClean="0">
                <a:cs typeface="B Lotus" pitchFamily="2" charset="-78"/>
              </a:rPr>
              <a:t> آغاز</a:t>
            </a:r>
            <a:r>
              <a:rPr lang="fa-IR" b="1" dirty="0" smtClean="0">
                <a:cs typeface="B Lotus" pitchFamily="2" charset="-78"/>
              </a:rPr>
              <a:t> </a:t>
            </a:r>
            <a:r>
              <a:rPr lang="ar-SA" b="1" dirty="0" smtClean="0">
                <a:cs typeface="B Lotus" pitchFamily="2" charset="-78"/>
              </a:rPr>
              <a:t>نمی کند تا وقتی که فشار سیال </a:t>
            </a:r>
            <a:r>
              <a:rPr lang="fa-IR" b="1" dirty="0" smtClean="0">
                <a:cs typeface="B Lotus" pitchFamily="2" charset="-78"/>
              </a:rPr>
              <a:t>در خروجی</a:t>
            </a:r>
            <a:r>
              <a:rPr lang="ar-SA" b="1" dirty="0" smtClean="0">
                <a:cs typeface="B Lotus" pitchFamily="2" charset="-78"/>
              </a:rPr>
              <a:t> سیلندر به حد خاصی برسد. در این صورت فشاری در جلوی سیلندر ایجاد می شود </a:t>
            </a:r>
            <a:r>
              <a:rPr lang="fa-IR" b="1" dirty="0" smtClean="0">
                <a:cs typeface="B Lotus" pitchFamily="2" charset="-78"/>
              </a:rPr>
              <a:t>حرکت به سمت پایین وزنه قابل کنترل است.</a:t>
            </a:r>
          </a:p>
          <a:p>
            <a:endParaRPr lang="fa-IR" dirty="0" smtClean="0"/>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endParaRPr lang="fa-IR" dirty="0" smtClean="0"/>
          </a:p>
        </p:txBody>
      </p:sp>
      <p:sp>
        <p:nvSpPr>
          <p:cNvPr id="145411" name="Content Placeholder 2"/>
          <p:cNvSpPr>
            <a:spLocks noGrp="1"/>
          </p:cNvSpPr>
          <p:nvPr>
            <p:ph idx="1"/>
          </p:nvPr>
        </p:nvSpPr>
        <p:spPr>
          <a:xfrm>
            <a:off x="838200" y="1600200"/>
            <a:ext cx="7848600" cy="4525963"/>
          </a:xfrm>
        </p:spPr>
        <p:txBody>
          <a:bodyPr/>
          <a:lstStyle/>
          <a:p>
            <a:r>
              <a:rPr lang="ar-SA" b="1" dirty="0" smtClean="0">
                <a:cs typeface="B Lotus" pitchFamily="2" charset="-78"/>
              </a:rPr>
              <a:t>وجود یک شیر یکطرفه به صورت موازی با شیر خنثی کننده وزن سبب می شود حرکت سیلندر رو به بالا به صورت عادی انجام شده و جریان سیال در این حرکت، از شیر خنثی کننده وزن عبور نکند.</a:t>
            </a:r>
            <a:endParaRPr lang="en-US" b="1" dirty="0" smtClean="0">
              <a:cs typeface="B Lotus" pitchFamily="2" charset="-78"/>
            </a:endParaRPr>
          </a:p>
          <a:p>
            <a:endParaRPr lang="fa-IR" dirty="0" smtClean="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ctrTitle"/>
          </p:nvPr>
        </p:nvSpPr>
        <p:spPr>
          <a:xfrm>
            <a:off x="533400" y="838200"/>
            <a:ext cx="7851775" cy="762000"/>
          </a:xfrm>
        </p:spPr>
        <p:txBody>
          <a:bodyPr/>
          <a:lstStyle/>
          <a:p>
            <a:endParaRPr lang="fa-IR" dirty="0" smtClean="0"/>
          </a:p>
        </p:txBody>
      </p:sp>
      <p:pic>
        <p:nvPicPr>
          <p:cNvPr id="148483" name="Picture 2"/>
          <p:cNvPicPr>
            <a:picLocks noChangeAspect="1" noChangeArrowheads="1"/>
          </p:cNvPicPr>
          <p:nvPr/>
        </p:nvPicPr>
        <p:blipFill>
          <a:blip r:embed="rId2" cstate="print"/>
          <a:srcRect l="14999" t="13542" r="11874" b="6250"/>
          <a:stretch>
            <a:fillRect/>
          </a:stretch>
        </p:blipFill>
        <p:spPr bwMode="auto">
          <a:xfrm>
            <a:off x="0" y="990600"/>
            <a:ext cx="9144000" cy="5867400"/>
          </a:xfrm>
          <a:prstGeom prst="rect">
            <a:avLst/>
          </a:prstGeom>
          <a:noFill/>
          <a:ln w="9525">
            <a:noFill/>
            <a:miter lim="800000"/>
            <a:headEnd/>
            <a:tailEnd/>
          </a:ln>
        </p:spPr>
      </p:pic>
      <p:sp>
        <p:nvSpPr>
          <p:cNvPr id="56321" name="Rectangle 1"/>
          <p:cNvSpPr>
            <a:spLocks noChangeArrowheads="1"/>
          </p:cNvSpPr>
          <p:nvPr/>
        </p:nvSpPr>
        <p:spPr bwMode="auto">
          <a:xfrm>
            <a:off x="2133600" y="838200"/>
            <a:ext cx="5341938" cy="584200"/>
          </a:xfrm>
          <a:prstGeom prst="rect">
            <a:avLst/>
          </a:prstGeom>
          <a:noFill/>
          <a:ln w="9525">
            <a:noFill/>
            <a:miter lim="800000"/>
            <a:headEnd/>
            <a:tailEnd/>
          </a:ln>
          <a:effectLst/>
        </p:spPr>
        <p:txBody>
          <a:bodyPr wrap="none" anchor="ctr">
            <a:spAutoFit/>
          </a:bodyPr>
          <a:lstStyle/>
          <a:p>
            <a:pPr algn="justLow" rtl="1" eaLnBrk="0" hangingPunct="0">
              <a:defRPr/>
            </a:pPr>
            <a:r>
              <a:rPr lang="en-US" sz="3200" b="1" dirty="0">
                <a:solidFill>
                  <a:srgbClr val="FF0000"/>
                </a:solidFill>
                <a:effectLst>
                  <a:outerShdw blurRad="38100" dist="38100" dir="2700000" algn="tl">
                    <a:srgbClr val="000000">
                      <a:alpha val="43137"/>
                    </a:srgbClr>
                  </a:outerShdw>
                </a:effectLst>
                <a:ea typeface="Calibri" pitchFamily="34" charset="0"/>
                <a:cs typeface="B Lotus" pitchFamily="2" charset="-78"/>
              </a:rPr>
              <a:t> </a:t>
            </a:r>
            <a:r>
              <a:rPr lang="ar-SA" sz="3200" b="1" dirty="0">
                <a:solidFill>
                  <a:srgbClr val="FF0000"/>
                </a:solidFill>
                <a:effectLst>
                  <a:outerShdw blurRad="38100" dist="38100" dir="2700000" algn="tl">
                    <a:srgbClr val="000000">
                      <a:alpha val="43137"/>
                    </a:srgbClr>
                  </a:outerShdw>
                </a:effectLst>
                <a:ea typeface="Calibri" pitchFamily="34" charset="0"/>
                <a:cs typeface="B Lotus" pitchFamily="2" charset="-78"/>
              </a:rPr>
              <a:t>3- شيرهاي كنترل شدت جريان</a:t>
            </a:r>
            <a:r>
              <a:rPr lang="fa-IR" sz="3200" b="1" dirty="0">
                <a:solidFill>
                  <a:srgbClr val="FF0000"/>
                </a:solidFill>
                <a:effectLst>
                  <a:outerShdw blurRad="38100" dist="38100" dir="2700000" algn="tl">
                    <a:srgbClr val="000000">
                      <a:alpha val="43137"/>
                    </a:srgbClr>
                  </a:outerShdw>
                </a:effectLst>
                <a:ea typeface="Calibri" pitchFamily="34" charset="0"/>
                <a:cs typeface="B Lotus" pitchFamily="2" charset="-78"/>
              </a:rPr>
              <a:t> ( دبی)</a:t>
            </a:r>
            <a:endParaRPr lang="ar-SA" sz="3200" b="1" dirty="0">
              <a:solidFill>
                <a:srgbClr val="FF0000"/>
              </a:solidFill>
              <a:effectLst>
                <a:outerShdw blurRad="38100" dist="38100" dir="2700000" algn="tl">
                  <a:srgbClr val="000000">
                    <a:alpha val="43137"/>
                  </a:srgbClr>
                </a:outerShdw>
              </a:effectLst>
              <a:cs typeface="B Lotus" pitchFamily="2" charset="-78"/>
            </a:endParaRPr>
          </a:p>
        </p:txBody>
      </p:sp>
      <p:pic>
        <p:nvPicPr>
          <p:cNvPr id="148485" name="Picture 7" descr="http://www.iranfluidpower.com/IMAGE/flow%202.gif"/>
          <p:cNvPicPr>
            <a:picLocks noChangeAspect="1" noChangeArrowheads="1"/>
          </p:cNvPicPr>
          <p:nvPr/>
        </p:nvPicPr>
        <p:blipFill>
          <a:blip r:embed="rId3" r:link="rId4" cstate="print"/>
          <a:srcRect/>
          <a:stretch>
            <a:fillRect/>
          </a:stretch>
        </p:blipFill>
        <p:spPr bwMode="auto">
          <a:xfrm>
            <a:off x="4648200" y="2438400"/>
            <a:ext cx="3076575" cy="249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ctrTitle"/>
          </p:nvPr>
        </p:nvSpPr>
        <p:spPr>
          <a:xfrm>
            <a:off x="533400" y="838200"/>
            <a:ext cx="7851775" cy="762000"/>
          </a:xfrm>
        </p:spPr>
        <p:txBody>
          <a:bodyPr/>
          <a:lstStyle/>
          <a:p>
            <a:endParaRPr lang="fa-IR" dirty="0" smtClean="0"/>
          </a:p>
        </p:txBody>
      </p:sp>
      <p:pic>
        <p:nvPicPr>
          <p:cNvPr id="149507" name="Picture 2"/>
          <p:cNvPicPr>
            <a:picLocks noChangeAspect="1" noChangeArrowheads="1"/>
          </p:cNvPicPr>
          <p:nvPr/>
        </p:nvPicPr>
        <p:blipFill>
          <a:blip r:embed="rId2" cstate="print"/>
          <a:srcRect l="14375" t="17708" r="12500" b="6250"/>
          <a:stretch>
            <a:fillRect/>
          </a:stretch>
        </p:blipFill>
        <p:spPr bwMode="auto">
          <a:xfrm>
            <a:off x="0" y="914400"/>
            <a:ext cx="9144000" cy="5943600"/>
          </a:xfrm>
          <a:prstGeom prst="rect">
            <a:avLst/>
          </a:prstGeom>
          <a:noFill/>
          <a:ln w="9525">
            <a:noFill/>
            <a:miter lim="800000"/>
            <a:headEnd/>
            <a:tailEnd/>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ctrTitle"/>
          </p:nvPr>
        </p:nvSpPr>
        <p:spPr>
          <a:xfrm>
            <a:off x="838200" y="228600"/>
            <a:ext cx="7851775" cy="762000"/>
          </a:xfrm>
        </p:spPr>
        <p:txBody>
          <a:bodyPr/>
          <a:lstStyle/>
          <a:p>
            <a:r>
              <a:rPr lang="fa-IR" sz="2800" dirty="0" smtClean="0">
                <a:solidFill>
                  <a:srgbClr val="FF0000"/>
                </a:solidFill>
                <a:cs typeface="B Titr" pitchFamily="2" charset="-78"/>
              </a:rPr>
              <a:t>شیر کنترل دبی یک راهه</a:t>
            </a:r>
          </a:p>
        </p:txBody>
      </p:sp>
      <p:pic>
        <p:nvPicPr>
          <p:cNvPr id="150531" name="Picture 2"/>
          <p:cNvPicPr>
            <a:picLocks noChangeAspect="1" noChangeArrowheads="1"/>
          </p:cNvPicPr>
          <p:nvPr/>
        </p:nvPicPr>
        <p:blipFill>
          <a:blip r:embed="rId2" cstate="print"/>
          <a:srcRect l="14375" t="31725" r="13750" b="9375"/>
          <a:stretch>
            <a:fillRect/>
          </a:stretch>
        </p:blipFill>
        <p:spPr bwMode="auto">
          <a:xfrm>
            <a:off x="0" y="2057400"/>
            <a:ext cx="9144000" cy="4495800"/>
          </a:xfrm>
          <a:prstGeom prst="rect">
            <a:avLst/>
          </a:prstGeom>
          <a:noFill/>
          <a:ln w="9525">
            <a:noFill/>
            <a:miter lim="800000"/>
            <a:headEnd/>
            <a:tailEnd/>
          </a:ln>
        </p:spPr>
      </p:pic>
      <p:pic>
        <p:nvPicPr>
          <p:cNvPr id="150532" name="Picture 2"/>
          <p:cNvPicPr>
            <a:picLocks noChangeAspect="1" noChangeArrowheads="1"/>
          </p:cNvPicPr>
          <p:nvPr/>
        </p:nvPicPr>
        <p:blipFill>
          <a:blip r:embed="rId2" cstate="print"/>
          <a:srcRect l="22160" t="31725" r="56276" b="64281"/>
          <a:stretch>
            <a:fillRect/>
          </a:stretch>
        </p:blipFill>
        <p:spPr bwMode="auto">
          <a:xfrm>
            <a:off x="1524000" y="838200"/>
            <a:ext cx="6096000" cy="677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Line 5"/>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151555" name="Line 6"/>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151556" name="Line 7"/>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pic>
        <p:nvPicPr>
          <p:cNvPr id="151557" name="Picture 12"/>
          <p:cNvPicPr>
            <a:picLocks noChangeAspect="1" noChangeArrowheads="1"/>
          </p:cNvPicPr>
          <p:nvPr/>
        </p:nvPicPr>
        <p:blipFill>
          <a:blip r:embed="rId2" cstate="print"/>
          <a:srcRect/>
          <a:stretch>
            <a:fillRect/>
          </a:stretch>
        </p:blipFill>
        <p:spPr bwMode="auto">
          <a:xfrm>
            <a:off x="4787900" y="4005263"/>
            <a:ext cx="3670300" cy="2254250"/>
          </a:xfrm>
          <a:prstGeom prst="rect">
            <a:avLst/>
          </a:prstGeom>
          <a:noFill/>
          <a:ln w="9525">
            <a:noFill/>
            <a:miter lim="800000"/>
            <a:headEnd/>
            <a:tailEnd/>
          </a:ln>
        </p:spPr>
      </p:pic>
      <p:sp>
        <p:nvSpPr>
          <p:cNvPr id="151558" name="Rectangle 13"/>
          <p:cNvSpPr>
            <a:spLocks noChangeArrowheads="1"/>
          </p:cNvSpPr>
          <p:nvPr/>
        </p:nvSpPr>
        <p:spPr bwMode="auto">
          <a:xfrm>
            <a:off x="533400" y="990600"/>
            <a:ext cx="8066088" cy="646113"/>
          </a:xfrm>
          <a:prstGeom prst="rect">
            <a:avLst/>
          </a:prstGeom>
          <a:noFill/>
          <a:ln w="9525">
            <a:noFill/>
            <a:miter lim="800000"/>
            <a:headEnd/>
            <a:tailEnd/>
          </a:ln>
        </p:spPr>
        <p:txBody>
          <a:bodyPr>
            <a:spAutoFit/>
          </a:bodyPr>
          <a:lstStyle/>
          <a:p>
            <a:r>
              <a:rPr lang="en-US" b="1">
                <a:solidFill>
                  <a:srgbClr val="6699FF"/>
                </a:solidFill>
                <a:cs typeface="B Titr" pitchFamily="2" charset="-78"/>
              </a:rPr>
              <a:t>2- way flow regulator valve</a:t>
            </a:r>
          </a:p>
          <a:p>
            <a:r>
              <a:rPr lang="en-US" b="1">
                <a:solidFill>
                  <a:srgbClr val="FF0000"/>
                </a:solidFill>
                <a:cs typeface="B Titr" pitchFamily="2" charset="-78"/>
              </a:rPr>
              <a:t>pressure compensation flow control valve ( RESTRICTOR TYPE )</a:t>
            </a:r>
          </a:p>
        </p:txBody>
      </p:sp>
      <p:pic>
        <p:nvPicPr>
          <p:cNvPr id="151559" name="Picture 14"/>
          <p:cNvPicPr>
            <a:picLocks noChangeAspect="1" noChangeArrowheads="1"/>
          </p:cNvPicPr>
          <p:nvPr/>
        </p:nvPicPr>
        <p:blipFill>
          <a:blip r:embed="rId3" cstate="print"/>
          <a:srcRect/>
          <a:stretch>
            <a:fillRect/>
          </a:stretch>
        </p:blipFill>
        <p:spPr bwMode="auto">
          <a:xfrm>
            <a:off x="611188" y="1844675"/>
            <a:ext cx="3414712" cy="3051175"/>
          </a:xfrm>
          <a:prstGeom prst="rect">
            <a:avLst/>
          </a:prstGeom>
          <a:noFill/>
          <a:ln w="9525">
            <a:noFill/>
            <a:miter lim="800000"/>
            <a:headEnd/>
            <a:tailEnd/>
          </a:ln>
        </p:spPr>
      </p:pic>
      <p:sp>
        <p:nvSpPr>
          <p:cNvPr id="151560" name="Title 1"/>
          <p:cNvSpPr>
            <a:spLocks noGrp="1"/>
          </p:cNvSpPr>
          <p:nvPr>
            <p:ph type="ctrTitle"/>
          </p:nvPr>
        </p:nvSpPr>
        <p:spPr>
          <a:xfrm>
            <a:off x="838200" y="228600"/>
            <a:ext cx="7851775" cy="762000"/>
          </a:xfrm>
        </p:spPr>
        <p:txBody>
          <a:bodyPr/>
          <a:lstStyle/>
          <a:p>
            <a:r>
              <a:rPr lang="fa-IR" sz="2800" dirty="0" smtClean="0">
                <a:solidFill>
                  <a:srgbClr val="FF0000"/>
                </a:solidFill>
                <a:cs typeface="B Titr" pitchFamily="2" charset="-78"/>
              </a:rPr>
              <a:t>شیر کنترل دبی مستقل از فشار</a:t>
            </a:r>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4"/>
          <p:cNvPicPr>
            <a:picLocks noChangeAspect="1" noChangeArrowheads="1"/>
          </p:cNvPicPr>
          <p:nvPr/>
        </p:nvPicPr>
        <p:blipFill>
          <a:blip r:embed="rId2" cstate="print"/>
          <a:srcRect/>
          <a:stretch>
            <a:fillRect/>
          </a:stretch>
        </p:blipFill>
        <p:spPr bwMode="auto">
          <a:xfrm>
            <a:off x="914400" y="457200"/>
            <a:ext cx="7315200" cy="6400800"/>
          </a:xfrm>
          <a:prstGeom prst="rect">
            <a:avLst/>
          </a:prstGeom>
          <a:noFill/>
          <a:ln w="9525">
            <a:noFill/>
            <a:miter lim="800000"/>
            <a:headEnd/>
            <a:tailEnd/>
          </a:ln>
        </p:spPr>
      </p:pic>
      <p:sp>
        <p:nvSpPr>
          <p:cNvPr id="152579" name="Rectangle 13"/>
          <p:cNvSpPr>
            <a:spLocks noChangeArrowheads="1"/>
          </p:cNvSpPr>
          <p:nvPr/>
        </p:nvSpPr>
        <p:spPr bwMode="auto">
          <a:xfrm>
            <a:off x="533400" y="152400"/>
            <a:ext cx="8066088" cy="369888"/>
          </a:xfrm>
          <a:prstGeom prst="rect">
            <a:avLst/>
          </a:prstGeom>
          <a:noFill/>
          <a:ln w="9525">
            <a:noFill/>
            <a:miter lim="800000"/>
            <a:headEnd/>
            <a:tailEnd/>
          </a:ln>
        </p:spPr>
        <p:txBody>
          <a:bodyPr>
            <a:spAutoFit/>
          </a:bodyPr>
          <a:lstStyle/>
          <a:p>
            <a:r>
              <a:rPr lang="en-US" b="1">
                <a:solidFill>
                  <a:srgbClr val="FF0000"/>
                </a:solidFill>
                <a:cs typeface="B Titr" pitchFamily="2" charset="-78"/>
              </a:rPr>
              <a:t>pressure compensation flow control valve ( RESTRICTOR TYPE )</a:t>
            </a:r>
          </a:p>
        </p:txBody>
      </p:sp>
    </p:spTree>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ctrTitle"/>
          </p:nvPr>
        </p:nvSpPr>
        <p:spPr>
          <a:xfrm>
            <a:off x="533400" y="838200"/>
            <a:ext cx="7851775" cy="762000"/>
          </a:xfrm>
        </p:spPr>
        <p:txBody>
          <a:bodyPr/>
          <a:lstStyle/>
          <a:p>
            <a:endParaRPr lang="fa-IR" dirty="0" smtClean="0"/>
          </a:p>
        </p:txBody>
      </p:sp>
      <p:pic>
        <p:nvPicPr>
          <p:cNvPr id="154627" name="Picture 2"/>
          <p:cNvPicPr>
            <a:picLocks noChangeAspect="1" noChangeArrowheads="1"/>
          </p:cNvPicPr>
          <p:nvPr/>
        </p:nvPicPr>
        <p:blipFill>
          <a:blip r:embed="rId2" cstate="print"/>
          <a:srcRect l="13750" t="12500" r="11874" b="4167"/>
          <a:stretch>
            <a:fillRect/>
          </a:stretch>
        </p:blipFill>
        <p:spPr bwMode="auto">
          <a:xfrm>
            <a:off x="0" y="762000"/>
            <a:ext cx="9144000" cy="6096000"/>
          </a:xfrm>
          <a:prstGeom prst="rect">
            <a:avLst/>
          </a:prstGeom>
          <a:noFill/>
          <a:ln w="9525">
            <a:noFill/>
            <a:miter lim="800000"/>
            <a:headEnd/>
            <a:tailEnd/>
          </a:ln>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1"/>
          <p:cNvSpPr>
            <a:spLocks noGrp="1"/>
          </p:cNvSpPr>
          <p:nvPr>
            <p:ph type="ctrTitle"/>
          </p:nvPr>
        </p:nvSpPr>
        <p:spPr>
          <a:xfrm>
            <a:off x="533400" y="838200"/>
            <a:ext cx="7851775" cy="762000"/>
          </a:xfrm>
        </p:spPr>
        <p:txBody>
          <a:bodyPr/>
          <a:lstStyle/>
          <a:p>
            <a:endParaRPr lang="fa-IR" dirty="0" smtClean="0"/>
          </a:p>
        </p:txBody>
      </p:sp>
      <p:pic>
        <p:nvPicPr>
          <p:cNvPr id="155651" name="Picture 2"/>
          <p:cNvPicPr>
            <a:picLocks noChangeAspect="1" noChangeArrowheads="1"/>
          </p:cNvPicPr>
          <p:nvPr/>
        </p:nvPicPr>
        <p:blipFill>
          <a:blip r:embed="rId2" cstate="print"/>
          <a:srcRect l="14375" t="13542" r="13126" b="6250"/>
          <a:stretch>
            <a:fillRect/>
          </a:stretch>
        </p:blipFill>
        <p:spPr bwMode="auto">
          <a:xfrm>
            <a:off x="0" y="-228600"/>
            <a:ext cx="9144000"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ctrTitle"/>
          </p:nvPr>
        </p:nvSpPr>
        <p:spPr>
          <a:xfrm>
            <a:off x="533400" y="838200"/>
            <a:ext cx="7851775" cy="762000"/>
          </a:xfrm>
        </p:spPr>
        <p:txBody>
          <a:bodyPr/>
          <a:lstStyle/>
          <a:p>
            <a:endParaRPr lang="fa-IR" dirty="0" smtClean="0"/>
          </a:p>
        </p:txBody>
      </p:sp>
      <p:pic>
        <p:nvPicPr>
          <p:cNvPr id="156675" name="Picture 2"/>
          <p:cNvPicPr>
            <a:picLocks noChangeAspect="1" noChangeArrowheads="1"/>
          </p:cNvPicPr>
          <p:nvPr/>
        </p:nvPicPr>
        <p:blipFill>
          <a:blip r:embed="rId2" cstate="print"/>
          <a:srcRect l="14375" t="11458" r="12500" b="4167"/>
          <a:stretch>
            <a:fillRect/>
          </a:stretch>
        </p:blipFill>
        <p:spPr bwMode="auto">
          <a:xfrm>
            <a:off x="0" y="152400"/>
            <a:ext cx="9144000" cy="617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a-IR" sz="6600" b="1" dirty="0" smtClean="0">
                <a:cs typeface="B Nazanin" pitchFamily="2" charset="-78"/>
              </a:rPr>
              <a:t>پمپ های هیدرولیکی</a:t>
            </a:r>
            <a:endParaRPr lang="fa-IR" sz="6600" b="1" dirty="0">
              <a:cs typeface="B Nazanin" pitchFamily="2" charset="-78"/>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ctrTitle"/>
          </p:nvPr>
        </p:nvSpPr>
        <p:spPr>
          <a:xfrm>
            <a:off x="533400" y="838200"/>
            <a:ext cx="7851775" cy="762000"/>
          </a:xfrm>
        </p:spPr>
        <p:txBody>
          <a:bodyPr/>
          <a:lstStyle/>
          <a:p>
            <a:endParaRPr lang="fa-IR" dirty="0" smtClean="0"/>
          </a:p>
        </p:txBody>
      </p:sp>
      <p:pic>
        <p:nvPicPr>
          <p:cNvPr id="157699" name="Picture 2"/>
          <p:cNvPicPr>
            <a:picLocks noChangeAspect="1" noChangeArrowheads="1"/>
          </p:cNvPicPr>
          <p:nvPr/>
        </p:nvPicPr>
        <p:blipFill>
          <a:blip r:embed="rId2" cstate="print"/>
          <a:srcRect l="14375" t="12500" r="12500" b="6250"/>
          <a:stretch>
            <a:fillRect/>
          </a:stretch>
        </p:blipFill>
        <p:spPr bwMode="auto">
          <a:xfrm>
            <a:off x="0" y="-609600"/>
            <a:ext cx="91440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ctrTitle"/>
          </p:nvPr>
        </p:nvSpPr>
        <p:spPr>
          <a:xfrm>
            <a:off x="533400" y="838200"/>
            <a:ext cx="7851775" cy="762000"/>
          </a:xfrm>
        </p:spPr>
        <p:txBody>
          <a:bodyPr/>
          <a:lstStyle/>
          <a:p>
            <a:endParaRPr lang="fa-IR" dirty="0" smtClean="0"/>
          </a:p>
        </p:txBody>
      </p:sp>
      <p:pic>
        <p:nvPicPr>
          <p:cNvPr id="158723" name="Picture 2"/>
          <p:cNvPicPr>
            <a:picLocks noChangeAspect="1" noChangeArrowheads="1"/>
          </p:cNvPicPr>
          <p:nvPr/>
        </p:nvPicPr>
        <p:blipFill>
          <a:blip r:embed="rId2" cstate="print"/>
          <a:srcRect l="13126" t="11458" r="12500" b="6250"/>
          <a:stretch>
            <a:fillRect/>
          </a:stretch>
        </p:blipFill>
        <p:spPr bwMode="auto">
          <a:xfrm>
            <a:off x="0" y="-990600"/>
            <a:ext cx="9144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ctrTitle"/>
          </p:nvPr>
        </p:nvSpPr>
        <p:spPr>
          <a:xfrm>
            <a:off x="533400" y="838200"/>
            <a:ext cx="7851775" cy="762000"/>
          </a:xfrm>
        </p:spPr>
        <p:txBody>
          <a:bodyPr/>
          <a:lstStyle/>
          <a:p>
            <a:endParaRPr lang="fa-IR" dirty="0" smtClean="0"/>
          </a:p>
        </p:txBody>
      </p:sp>
      <p:pic>
        <p:nvPicPr>
          <p:cNvPr id="159747" name="Picture 2"/>
          <p:cNvPicPr>
            <a:picLocks noChangeAspect="1" noChangeArrowheads="1"/>
          </p:cNvPicPr>
          <p:nvPr/>
        </p:nvPicPr>
        <p:blipFill>
          <a:blip r:embed="rId2" cstate="print"/>
          <a:srcRect l="13750" t="12500" r="11874" b="4167"/>
          <a:stretch>
            <a:fillRect/>
          </a:stretch>
        </p:blipFill>
        <p:spPr bwMode="auto">
          <a:xfrm>
            <a:off x="0" y="-13716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ctrTitle"/>
          </p:nvPr>
        </p:nvSpPr>
        <p:spPr>
          <a:xfrm>
            <a:off x="533400" y="838200"/>
            <a:ext cx="7851775" cy="762000"/>
          </a:xfrm>
        </p:spPr>
        <p:txBody>
          <a:bodyPr/>
          <a:lstStyle/>
          <a:p>
            <a:endParaRPr lang="fa-IR" dirty="0" smtClean="0"/>
          </a:p>
        </p:txBody>
      </p:sp>
      <p:pic>
        <p:nvPicPr>
          <p:cNvPr id="160771" name="Picture 2"/>
          <p:cNvPicPr>
            <a:picLocks noChangeAspect="1" noChangeArrowheads="1"/>
          </p:cNvPicPr>
          <p:nvPr/>
        </p:nvPicPr>
        <p:blipFill>
          <a:blip r:embed="rId2" cstate="print"/>
          <a:srcRect l="14375" t="41667" r="13126" b="6250"/>
          <a:stretch>
            <a:fillRect/>
          </a:stretch>
        </p:blipFill>
        <p:spPr bwMode="auto">
          <a:xfrm>
            <a:off x="0" y="609600"/>
            <a:ext cx="88392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ctrTitle"/>
          </p:nvPr>
        </p:nvSpPr>
        <p:spPr>
          <a:xfrm>
            <a:off x="533400" y="838200"/>
            <a:ext cx="7851775" cy="762000"/>
          </a:xfrm>
        </p:spPr>
        <p:txBody>
          <a:bodyPr/>
          <a:lstStyle/>
          <a:p>
            <a:endParaRPr lang="fa-IR" dirty="0" smtClean="0"/>
          </a:p>
        </p:txBody>
      </p:sp>
      <p:pic>
        <p:nvPicPr>
          <p:cNvPr id="161795" name="Picture 2"/>
          <p:cNvPicPr>
            <a:picLocks noChangeAspect="1" noChangeArrowheads="1"/>
          </p:cNvPicPr>
          <p:nvPr/>
        </p:nvPicPr>
        <p:blipFill>
          <a:blip r:embed="rId2" cstate="print"/>
          <a:srcRect l="18750" t="25000" r="14999" b="21875"/>
          <a:stretch>
            <a:fillRect/>
          </a:stretch>
        </p:blipFill>
        <p:spPr bwMode="auto">
          <a:xfrm>
            <a:off x="0" y="838200"/>
            <a:ext cx="9144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ctrTitle"/>
          </p:nvPr>
        </p:nvSpPr>
        <p:spPr>
          <a:xfrm>
            <a:off x="533400" y="838200"/>
            <a:ext cx="7851775" cy="762000"/>
          </a:xfrm>
        </p:spPr>
        <p:txBody>
          <a:bodyPr/>
          <a:lstStyle/>
          <a:p>
            <a:endParaRPr lang="fa-IR" dirty="0" smtClean="0"/>
          </a:p>
        </p:txBody>
      </p:sp>
      <p:pic>
        <p:nvPicPr>
          <p:cNvPr id="162819" name="Picture 2"/>
          <p:cNvPicPr>
            <a:picLocks noChangeAspect="1" noChangeArrowheads="1"/>
          </p:cNvPicPr>
          <p:nvPr/>
        </p:nvPicPr>
        <p:blipFill>
          <a:blip r:embed="rId2" cstate="print"/>
          <a:srcRect l="13750" t="16667" r="18124" b="6250"/>
          <a:stretch>
            <a:fillRect/>
          </a:stretch>
        </p:blipFill>
        <p:spPr bwMode="auto">
          <a:xfrm>
            <a:off x="0" y="650875"/>
            <a:ext cx="9144000" cy="6207125"/>
          </a:xfrm>
          <a:prstGeom prst="rect">
            <a:avLst/>
          </a:prstGeom>
          <a:noFill/>
          <a:ln w="9525">
            <a:noFill/>
            <a:miter lim="800000"/>
            <a:headEnd/>
            <a:tailEnd/>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ctrTitle"/>
          </p:nvPr>
        </p:nvSpPr>
        <p:spPr>
          <a:xfrm>
            <a:off x="533400" y="838200"/>
            <a:ext cx="7851775" cy="762000"/>
          </a:xfrm>
        </p:spPr>
        <p:txBody>
          <a:bodyPr/>
          <a:lstStyle/>
          <a:p>
            <a:endParaRPr lang="fa-IR" dirty="0" smtClean="0"/>
          </a:p>
        </p:txBody>
      </p:sp>
      <p:pic>
        <p:nvPicPr>
          <p:cNvPr id="163843" name="Picture 2"/>
          <p:cNvPicPr>
            <a:picLocks noChangeAspect="1" noChangeArrowheads="1"/>
          </p:cNvPicPr>
          <p:nvPr/>
        </p:nvPicPr>
        <p:blipFill>
          <a:blip r:embed="rId2" cstate="print"/>
          <a:srcRect l="15625" t="13542" r="11874" b="4167"/>
          <a:stretch>
            <a:fillRect/>
          </a:stretch>
        </p:blipFill>
        <p:spPr bwMode="auto">
          <a:xfrm>
            <a:off x="0" y="838200"/>
            <a:ext cx="9144000" cy="6019800"/>
          </a:xfrm>
          <a:prstGeom prst="rect">
            <a:avLst/>
          </a:prstGeom>
          <a:noFill/>
          <a:ln w="9525">
            <a:noFill/>
            <a:miter lim="800000"/>
            <a:headEnd/>
            <a:tailEnd/>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ctrTitle"/>
          </p:nvPr>
        </p:nvSpPr>
        <p:spPr>
          <a:xfrm>
            <a:off x="533400" y="838200"/>
            <a:ext cx="7851775" cy="762000"/>
          </a:xfrm>
        </p:spPr>
        <p:txBody>
          <a:bodyPr/>
          <a:lstStyle/>
          <a:p>
            <a:endParaRPr lang="fa-IR" dirty="0" smtClean="0"/>
          </a:p>
        </p:txBody>
      </p:sp>
      <p:pic>
        <p:nvPicPr>
          <p:cNvPr id="164867" name="Picture 2"/>
          <p:cNvPicPr>
            <a:picLocks noChangeAspect="1" noChangeArrowheads="1"/>
          </p:cNvPicPr>
          <p:nvPr/>
        </p:nvPicPr>
        <p:blipFill>
          <a:blip r:embed="rId2" cstate="print"/>
          <a:srcRect l="20000" t="15625" r="20000" b="3125"/>
          <a:stretch>
            <a:fillRect/>
          </a:stretch>
        </p:blipFill>
        <p:spPr bwMode="auto">
          <a:xfrm>
            <a:off x="0" y="914400"/>
            <a:ext cx="9144000" cy="5943600"/>
          </a:xfrm>
          <a:prstGeom prst="rect">
            <a:avLst/>
          </a:prstGeom>
          <a:noFill/>
          <a:ln w="9525">
            <a:noFill/>
            <a:miter lim="800000"/>
            <a:headEnd/>
            <a:tailEnd/>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ctrTitle"/>
          </p:nvPr>
        </p:nvSpPr>
        <p:spPr>
          <a:xfrm>
            <a:off x="533400" y="838200"/>
            <a:ext cx="7851775" cy="762000"/>
          </a:xfrm>
        </p:spPr>
        <p:txBody>
          <a:bodyPr/>
          <a:lstStyle/>
          <a:p>
            <a:endParaRPr lang="fa-IR" dirty="0" smtClean="0"/>
          </a:p>
        </p:txBody>
      </p:sp>
      <p:pic>
        <p:nvPicPr>
          <p:cNvPr id="165891" name="Picture 2"/>
          <p:cNvPicPr>
            <a:picLocks noChangeAspect="1" noChangeArrowheads="1"/>
          </p:cNvPicPr>
          <p:nvPr/>
        </p:nvPicPr>
        <p:blipFill>
          <a:blip r:embed="rId2" cstate="print"/>
          <a:srcRect l="14999" t="13542" r="12500" b="6250"/>
          <a:stretch>
            <a:fillRect/>
          </a:stretch>
        </p:blipFill>
        <p:spPr bwMode="auto">
          <a:xfrm>
            <a:off x="0" y="457200"/>
            <a:ext cx="9144000" cy="5867400"/>
          </a:xfrm>
          <a:prstGeom prst="rect">
            <a:avLst/>
          </a:prstGeom>
          <a:noFill/>
          <a:ln w="9525">
            <a:noFill/>
            <a:miter lim="800000"/>
            <a:headEnd/>
            <a:tailEnd/>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ctrTitle"/>
          </p:nvPr>
        </p:nvSpPr>
        <p:spPr>
          <a:xfrm>
            <a:off x="533400" y="838200"/>
            <a:ext cx="7851775" cy="762000"/>
          </a:xfrm>
        </p:spPr>
        <p:txBody>
          <a:bodyPr/>
          <a:lstStyle/>
          <a:p>
            <a:endParaRPr lang="fa-IR" dirty="0" smtClean="0"/>
          </a:p>
        </p:txBody>
      </p:sp>
      <p:pic>
        <p:nvPicPr>
          <p:cNvPr id="166915" name="Picture 2"/>
          <p:cNvPicPr>
            <a:picLocks noChangeAspect="1" noChangeArrowheads="1"/>
          </p:cNvPicPr>
          <p:nvPr/>
        </p:nvPicPr>
        <p:blipFill>
          <a:blip r:embed="rId2" cstate="print"/>
          <a:srcRect l="21249" t="13542" r="17500" b="9375"/>
          <a:stretch>
            <a:fillRect/>
          </a:stretch>
        </p:blipFill>
        <p:spPr bwMode="auto">
          <a:xfrm>
            <a:off x="0" y="838200"/>
            <a:ext cx="9144000" cy="60198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17188" t="33333" r="17188" b="33333"/>
          <a:stretch>
            <a:fillRect/>
          </a:stretch>
        </p:blipFill>
        <p:spPr bwMode="auto">
          <a:xfrm>
            <a:off x="342900" y="404664"/>
            <a:ext cx="8801100" cy="59046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endParaRPr lang="fa-IR" dirty="0" smtClean="0"/>
          </a:p>
        </p:txBody>
      </p:sp>
      <p:pic>
        <p:nvPicPr>
          <p:cNvPr id="167939" name="Picture 2" descr="E:\tadris\HYDROULIC+PNEUMATIC\hydrolices\maintenance\flow control\New Folder (8)\untitled.bmp"/>
          <p:cNvPicPr>
            <a:picLocks noGrp="1" noChangeAspect="1" noChangeArrowheads="1"/>
          </p:cNvPicPr>
          <p:nvPr>
            <p:ph idx="1"/>
          </p:nvPr>
        </p:nvPicPr>
        <p:blipFill>
          <a:blip r:embed="rId2" cstate="print"/>
          <a:srcRect l="22220" t="20203" r="20958" b="24237"/>
          <a:stretch>
            <a:fillRect/>
          </a:stretch>
        </p:blipFill>
        <p:spPr>
          <a:xfrm>
            <a:off x="1219200" y="1371600"/>
            <a:ext cx="6858000" cy="5029200"/>
          </a:xfrm>
          <a:noFill/>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p:cNvSpPr>
            <a:spLocks noGrp="1"/>
          </p:cNvSpPr>
          <p:nvPr>
            <p:ph type="title"/>
          </p:nvPr>
        </p:nvSpPr>
        <p:spPr/>
        <p:txBody>
          <a:bodyPr/>
          <a:lstStyle/>
          <a:p>
            <a:endParaRPr lang="fa-IR" dirty="0" smtClean="0"/>
          </a:p>
        </p:txBody>
      </p:sp>
      <p:pic>
        <p:nvPicPr>
          <p:cNvPr id="168963" name="Picture 2" descr="E:\tadris\HYDROULIC+PNEUMATIC\hydrolices\maintenance\flow control\New Folder (9)\untitled.bmp"/>
          <p:cNvPicPr>
            <a:picLocks noGrp="1" noChangeAspect="1" noChangeArrowheads="1"/>
          </p:cNvPicPr>
          <p:nvPr>
            <p:ph idx="1"/>
          </p:nvPr>
        </p:nvPicPr>
        <p:blipFill>
          <a:blip r:embed="rId2" cstate="print"/>
          <a:srcRect l="20958" t="20203" r="20956" b="24237"/>
          <a:stretch>
            <a:fillRect/>
          </a:stretch>
        </p:blipFill>
        <p:spPr>
          <a:xfrm>
            <a:off x="762000" y="914400"/>
            <a:ext cx="7753350" cy="5562600"/>
          </a:xfrm>
          <a:noFill/>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1"/>
          <p:cNvPicPr>
            <a:picLocks noChangeAspect="1" noChangeArrowheads="1"/>
          </p:cNvPicPr>
          <p:nvPr/>
        </p:nvPicPr>
        <p:blipFill>
          <a:blip r:embed="rId2" cstate="print"/>
          <a:srcRect/>
          <a:stretch>
            <a:fillRect/>
          </a:stretch>
        </p:blipFill>
        <p:spPr bwMode="auto">
          <a:xfrm>
            <a:off x="3203575" y="2143125"/>
            <a:ext cx="3848100" cy="4238625"/>
          </a:xfrm>
          <a:prstGeom prst="rect">
            <a:avLst/>
          </a:prstGeom>
          <a:noFill/>
          <a:ln w="9525">
            <a:noFill/>
            <a:miter lim="800000"/>
            <a:headEnd/>
            <a:tailEnd/>
          </a:ln>
        </p:spPr>
      </p:pic>
      <p:sp>
        <p:nvSpPr>
          <p:cNvPr id="169987" name="Line 2"/>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169988" name="Line 3"/>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169989" name="Line 4"/>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169990" name="Line 5"/>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169991" name="Line 6"/>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169992" name="Line 7"/>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sp>
        <p:nvSpPr>
          <p:cNvPr id="169993" name="Rectangle 8"/>
          <p:cNvSpPr>
            <a:spLocks noChangeArrowheads="1"/>
          </p:cNvSpPr>
          <p:nvPr/>
        </p:nvSpPr>
        <p:spPr bwMode="auto">
          <a:xfrm>
            <a:off x="6781800" y="6502400"/>
            <a:ext cx="2438400" cy="304800"/>
          </a:xfrm>
          <a:prstGeom prst="rect">
            <a:avLst/>
          </a:prstGeom>
          <a:noFill/>
          <a:ln w="9525">
            <a:noFill/>
            <a:miter lim="800000"/>
            <a:headEnd/>
            <a:tailEnd/>
          </a:ln>
        </p:spPr>
        <p:txBody>
          <a:bodyPr anchor="ctr"/>
          <a:lstStyle/>
          <a:p>
            <a:pPr algn="ctr"/>
            <a:r>
              <a:rPr lang="en-US" sz="700" b="1">
                <a:solidFill>
                  <a:schemeClr val="tx2"/>
                </a:solidFill>
              </a:rPr>
              <a:t>No. 2/51</a:t>
            </a:r>
          </a:p>
        </p:txBody>
      </p:sp>
      <p:sp>
        <p:nvSpPr>
          <p:cNvPr id="169994" name="Rectangle 9"/>
          <p:cNvSpPr>
            <a:spLocks noChangeArrowheads="1"/>
          </p:cNvSpPr>
          <p:nvPr/>
        </p:nvSpPr>
        <p:spPr bwMode="auto">
          <a:xfrm>
            <a:off x="76200" y="6527800"/>
            <a:ext cx="2654300" cy="304800"/>
          </a:xfrm>
          <a:prstGeom prst="rect">
            <a:avLst/>
          </a:prstGeom>
          <a:noFill/>
          <a:ln w="9525">
            <a:noFill/>
            <a:miter lim="800000"/>
            <a:headEnd/>
            <a:tailEnd/>
          </a:ln>
        </p:spPr>
        <p:txBody>
          <a:bodyPr anchor="ctr"/>
          <a:lstStyle/>
          <a:p>
            <a:pPr algn="ctr"/>
            <a:r>
              <a:rPr lang="en-US" sz="700" b="1">
                <a:solidFill>
                  <a:schemeClr val="tx2"/>
                </a:solidFill>
              </a:rPr>
              <a:t>©FESTO DIDACTIC – Training &amp; Consulting</a:t>
            </a:r>
          </a:p>
        </p:txBody>
      </p:sp>
      <p:sp>
        <p:nvSpPr>
          <p:cNvPr id="169995" name="Rectangle 10"/>
          <p:cNvSpPr>
            <a:spLocks noChangeArrowheads="1"/>
          </p:cNvSpPr>
          <p:nvPr/>
        </p:nvSpPr>
        <p:spPr bwMode="auto">
          <a:xfrm>
            <a:off x="3365500" y="6553200"/>
            <a:ext cx="2654300" cy="304800"/>
          </a:xfrm>
          <a:prstGeom prst="rect">
            <a:avLst/>
          </a:prstGeom>
          <a:noFill/>
          <a:ln w="9525">
            <a:noFill/>
            <a:miter lim="800000"/>
            <a:headEnd/>
            <a:tailEnd/>
          </a:ln>
        </p:spPr>
        <p:txBody>
          <a:bodyPr anchor="ctr"/>
          <a:lstStyle/>
          <a:p>
            <a:pPr algn="ctr"/>
            <a:r>
              <a:rPr lang="en-US" sz="700" b="1">
                <a:solidFill>
                  <a:schemeClr val="tx2"/>
                </a:solidFill>
              </a:rPr>
              <a:t>PRESENTATION</a:t>
            </a:r>
          </a:p>
        </p:txBody>
      </p:sp>
      <p:grpSp>
        <p:nvGrpSpPr>
          <p:cNvPr id="2" name="Group 12"/>
          <p:cNvGrpSpPr>
            <a:grpSpLocks/>
          </p:cNvGrpSpPr>
          <p:nvPr/>
        </p:nvGrpSpPr>
        <p:grpSpPr bwMode="auto">
          <a:xfrm>
            <a:off x="468313" y="3213100"/>
            <a:ext cx="2987675" cy="3221038"/>
            <a:chOff x="336" y="981"/>
            <a:chExt cx="2807" cy="3027"/>
          </a:xfrm>
        </p:grpSpPr>
        <p:pic>
          <p:nvPicPr>
            <p:cNvPr id="170000" name="Picture 13"/>
            <p:cNvPicPr>
              <a:picLocks noChangeAspect="1" noChangeArrowheads="1"/>
            </p:cNvPicPr>
            <p:nvPr/>
          </p:nvPicPr>
          <p:blipFill>
            <a:blip r:embed="rId3" cstate="print"/>
            <a:srcRect/>
            <a:stretch>
              <a:fillRect/>
            </a:stretch>
          </p:blipFill>
          <p:spPr bwMode="auto">
            <a:xfrm>
              <a:off x="336" y="2736"/>
              <a:ext cx="1240" cy="1272"/>
            </a:xfrm>
            <a:prstGeom prst="rect">
              <a:avLst/>
            </a:prstGeom>
            <a:noFill/>
            <a:ln w="9525">
              <a:noFill/>
              <a:miter lim="800000"/>
              <a:headEnd/>
              <a:tailEnd/>
            </a:ln>
          </p:spPr>
        </p:pic>
        <p:sp>
          <p:nvSpPr>
            <p:cNvPr id="170001" name="Oval 14"/>
            <p:cNvSpPr>
              <a:spLocks noChangeArrowheads="1"/>
            </p:cNvSpPr>
            <p:nvPr/>
          </p:nvSpPr>
          <p:spPr bwMode="auto">
            <a:xfrm>
              <a:off x="1429" y="981"/>
              <a:ext cx="1714" cy="1724"/>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
          <p:nvSpPr>
            <p:cNvPr id="170002" name="Oval 15"/>
            <p:cNvSpPr>
              <a:spLocks noChangeArrowheads="1"/>
            </p:cNvSpPr>
            <p:nvPr/>
          </p:nvSpPr>
          <p:spPr bwMode="auto">
            <a:xfrm>
              <a:off x="1292" y="2703"/>
              <a:ext cx="90" cy="91"/>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
          <p:nvSpPr>
            <p:cNvPr id="170003" name="Oval 16"/>
            <p:cNvSpPr>
              <a:spLocks noChangeArrowheads="1"/>
            </p:cNvSpPr>
            <p:nvPr/>
          </p:nvSpPr>
          <p:spPr bwMode="auto">
            <a:xfrm>
              <a:off x="1338" y="2568"/>
              <a:ext cx="124" cy="126"/>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
          <p:nvSpPr>
            <p:cNvPr id="170004" name="Oval 17"/>
            <p:cNvSpPr>
              <a:spLocks noChangeArrowheads="1"/>
            </p:cNvSpPr>
            <p:nvPr/>
          </p:nvSpPr>
          <p:spPr bwMode="auto">
            <a:xfrm>
              <a:off x="1429" y="2387"/>
              <a:ext cx="199" cy="203"/>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grpSp>
      <p:pic>
        <p:nvPicPr>
          <p:cNvPr id="169997" name="Picture 18"/>
          <p:cNvPicPr>
            <a:picLocks noChangeAspect="1" noChangeArrowheads="1"/>
          </p:cNvPicPr>
          <p:nvPr/>
        </p:nvPicPr>
        <p:blipFill>
          <a:blip r:embed="rId4" cstate="print"/>
          <a:srcRect/>
          <a:stretch>
            <a:fillRect/>
          </a:stretch>
        </p:blipFill>
        <p:spPr bwMode="auto">
          <a:xfrm>
            <a:off x="2146300" y="3365500"/>
            <a:ext cx="796925" cy="1044575"/>
          </a:xfrm>
          <a:prstGeom prst="rect">
            <a:avLst/>
          </a:prstGeom>
          <a:noFill/>
          <a:ln w="9525">
            <a:noFill/>
            <a:miter lim="800000"/>
            <a:headEnd/>
            <a:tailEnd/>
          </a:ln>
        </p:spPr>
      </p:pic>
      <p:sp>
        <p:nvSpPr>
          <p:cNvPr id="169998" name="Rectangle 22"/>
          <p:cNvSpPr>
            <a:spLocks noChangeArrowheads="1"/>
          </p:cNvSpPr>
          <p:nvPr/>
        </p:nvSpPr>
        <p:spPr bwMode="auto">
          <a:xfrm>
            <a:off x="1476375" y="4437063"/>
            <a:ext cx="2185988" cy="315912"/>
          </a:xfrm>
          <a:prstGeom prst="rect">
            <a:avLst/>
          </a:prstGeom>
          <a:noFill/>
          <a:ln w="9525">
            <a:noFill/>
            <a:miter lim="800000"/>
            <a:headEnd/>
            <a:tailEnd/>
          </a:ln>
        </p:spPr>
        <p:txBody>
          <a:bodyPr anchor="b"/>
          <a:lstStyle/>
          <a:p>
            <a:pPr algn="ctr"/>
            <a:r>
              <a:rPr lang="en-US" sz="1000" b="1">
                <a:solidFill>
                  <a:srgbClr val="6699FF"/>
                </a:solidFill>
              </a:rPr>
              <a:t>Advanced stroke</a:t>
            </a:r>
            <a:br>
              <a:rPr lang="en-US" sz="1000" b="1">
                <a:solidFill>
                  <a:srgbClr val="6699FF"/>
                </a:solidFill>
              </a:rPr>
            </a:br>
            <a:r>
              <a:rPr lang="en-US" sz="1000" b="1">
                <a:solidFill>
                  <a:srgbClr val="6699FF"/>
                </a:solidFill>
              </a:rPr>
              <a:t>meter _ in </a:t>
            </a:r>
          </a:p>
        </p:txBody>
      </p:sp>
      <p:pic>
        <p:nvPicPr>
          <p:cNvPr id="169999" name="Picture 23"/>
          <p:cNvPicPr>
            <a:picLocks noChangeAspect="1" noChangeArrowheads="1"/>
          </p:cNvPicPr>
          <p:nvPr/>
        </p:nvPicPr>
        <p:blipFill>
          <a:blip r:embed="rId5" cstate="print"/>
          <a:srcRect/>
          <a:stretch>
            <a:fillRect/>
          </a:stretch>
        </p:blipFill>
        <p:spPr bwMode="auto">
          <a:xfrm>
            <a:off x="6659563" y="3500438"/>
            <a:ext cx="1511300" cy="150812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Line 5"/>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171011" name="Line 6"/>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171012" name="Line 7"/>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pic>
        <p:nvPicPr>
          <p:cNvPr id="171013" name="Picture 17"/>
          <p:cNvPicPr>
            <a:picLocks noChangeAspect="1" noChangeArrowheads="1"/>
          </p:cNvPicPr>
          <p:nvPr/>
        </p:nvPicPr>
        <p:blipFill>
          <a:blip r:embed="rId2" cstate="print"/>
          <a:srcRect/>
          <a:stretch>
            <a:fillRect/>
          </a:stretch>
        </p:blipFill>
        <p:spPr bwMode="auto">
          <a:xfrm>
            <a:off x="3200400" y="919163"/>
            <a:ext cx="5548313" cy="4957762"/>
          </a:xfrm>
          <a:prstGeom prst="rect">
            <a:avLst/>
          </a:prstGeom>
          <a:noFill/>
          <a:ln w="9525">
            <a:noFill/>
            <a:miter lim="800000"/>
            <a:headEnd/>
            <a:tailEnd/>
          </a:ln>
        </p:spPr>
      </p:pic>
      <p:pic>
        <p:nvPicPr>
          <p:cNvPr id="171014" name="Picture 12"/>
          <p:cNvPicPr>
            <a:picLocks noChangeAspect="1" noChangeArrowheads="1"/>
          </p:cNvPicPr>
          <p:nvPr/>
        </p:nvPicPr>
        <p:blipFill>
          <a:blip r:embed="rId3" cstate="print"/>
          <a:srcRect/>
          <a:stretch>
            <a:fillRect/>
          </a:stretch>
        </p:blipFill>
        <p:spPr bwMode="auto">
          <a:xfrm>
            <a:off x="346075" y="1635125"/>
            <a:ext cx="2630488" cy="1528763"/>
          </a:xfrm>
          <a:prstGeom prst="rect">
            <a:avLst/>
          </a:prstGeom>
          <a:noFill/>
          <a:ln w="9525">
            <a:noFill/>
            <a:miter lim="800000"/>
            <a:headEnd/>
            <a:tailEnd/>
          </a:ln>
        </p:spPr>
      </p:pic>
      <p:pic>
        <p:nvPicPr>
          <p:cNvPr id="171015" name="Picture 13"/>
          <p:cNvPicPr>
            <a:picLocks noChangeAspect="1" noChangeArrowheads="1"/>
          </p:cNvPicPr>
          <p:nvPr/>
        </p:nvPicPr>
        <p:blipFill>
          <a:blip r:embed="rId4" cstate="print"/>
          <a:srcRect/>
          <a:stretch>
            <a:fillRect/>
          </a:stretch>
        </p:blipFill>
        <p:spPr bwMode="auto">
          <a:xfrm>
            <a:off x="533400" y="3276600"/>
            <a:ext cx="1887538" cy="1358900"/>
          </a:xfrm>
          <a:prstGeom prst="rect">
            <a:avLst/>
          </a:prstGeom>
          <a:noFill/>
          <a:ln w="9525">
            <a:noFill/>
            <a:miter lim="800000"/>
            <a:headEnd/>
            <a:tailEnd/>
          </a:ln>
        </p:spPr>
      </p:pic>
      <p:pic>
        <p:nvPicPr>
          <p:cNvPr id="171016" name="Picture 14"/>
          <p:cNvPicPr>
            <a:picLocks noChangeAspect="1" noChangeArrowheads="1"/>
          </p:cNvPicPr>
          <p:nvPr/>
        </p:nvPicPr>
        <p:blipFill>
          <a:blip r:embed="rId5" cstate="print"/>
          <a:srcRect/>
          <a:stretch>
            <a:fillRect/>
          </a:stretch>
        </p:blipFill>
        <p:spPr bwMode="auto">
          <a:xfrm>
            <a:off x="1219200" y="4572000"/>
            <a:ext cx="2425700" cy="1489075"/>
          </a:xfrm>
          <a:prstGeom prst="rect">
            <a:avLst/>
          </a:prstGeom>
          <a:noFill/>
          <a:ln w="9525">
            <a:noFill/>
            <a:miter lim="800000"/>
            <a:headEnd/>
            <a:tailEnd/>
          </a:ln>
        </p:spPr>
      </p:pic>
    </p:spTree>
  </p:cSld>
  <p:clrMapOvr>
    <a:masterClrMapping/>
  </p:clrMapOvr>
  <p:transition>
    <p:strips dir="ld"/>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ctrTitle"/>
          </p:nvPr>
        </p:nvSpPr>
        <p:spPr>
          <a:xfrm>
            <a:off x="533400" y="838200"/>
            <a:ext cx="7851775" cy="762000"/>
          </a:xfrm>
        </p:spPr>
        <p:txBody>
          <a:bodyPr/>
          <a:lstStyle/>
          <a:p>
            <a:endParaRPr lang="fa-IR" dirty="0" smtClean="0"/>
          </a:p>
        </p:txBody>
      </p:sp>
      <p:pic>
        <p:nvPicPr>
          <p:cNvPr id="172035" name="Picture 2"/>
          <p:cNvPicPr>
            <a:picLocks noChangeAspect="1" noChangeArrowheads="1"/>
          </p:cNvPicPr>
          <p:nvPr/>
        </p:nvPicPr>
        <p:blipFill>
          <a:blip r:embed="rId2" cstate="print"/>
          <a:srcRect l="18750" t="16667" r="16875" b="6250"/>
          <a:stretch>
            <a:fillRect/>
          </a:stretch>
        </p:blipFill>
        <p:spPr bwMode="auto">
          <a:xfrm>
            <a:off x="0" y="838200"/>
            <a:ext cx="91440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04665"/>
            <a:ext cx="7772400" cy="5760640"/>
          </a:xfrm>
        </p:spPr>
        <p:txBody>
          <a:bodyPr>
            <a:normAutofit/>
          </a:bodyPr>
          <a:lstStyle/>
          <a:p>
            <a:r>
              <a:rPr lang="fa-IR" sz="6600" b="1" dirty="0" smtClean="0">
                <a:cs typeface="B Nazanin" pitchFamily="2" charset="-78"/>
              </a:rPr>
              <a:t>عملگرها</a:t>
            </a:r>
            <a:endParaRPr lang="fa-IR" sz="6600" b="1" dirty="0">
              <a:cs typeface="B Nazanin" pitchFamily="2" charset="-78"/>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ChangeArrowheads="1"/>
          </p:cNvSpPr>
          <p:nvPr/>
        </p:nvSpPr>
        <p:spPr bwMode="auto">
          <a:xfrm>
            <a:off x="0" y="0"/>
            <a:ext cx="8991600" cy="6556375"/>
          </a:xfrm>
          <a:prstGeom prst="rect">
            <a:avLst/>
          </a:prstGeom>
          <a:noFill/>
          <a:ln w="9525">
            <a:noFill/>
            <a:miter lim="800000"/>
            <a:headEnd/>
            <a:tailEnd/>
          </a:ln>
        </p:spPr>
        <p:txBody>
          <a:bodyPr anchor="ctr">
            <a:spAutoFit/>
          </a:bodyPr>
          <a:lstStyle/>
          <a:p>
            <a:pPr algn="r" rtl="1"/>
            <a:endParaRPr lang="en-US" sz="2800" b="1">
              <a:solidFill>
                <a:srgbClr val="FFC000"/>
              </a:solidFill>
              <a:cs typeface="B Zar" pitchFamily="2" charset="-78"/>
            </a:endParaRPr>
          </a:p>
          <a:p>
            <a:pPr algn="r" rtl="1"/>
            <a:r>
              <a:rPr lang="ar-SA" sz="2800" b="1" u="sng">
                <a:solidFill>
                  <a:srgbClr val="FF0000"/>
                </a:solidFill>
                <a:cs typeface="B Zar" pitchFamily="2" charset="-78"/>
              </a:rPr>
              <a:t>کاراندازها</a:t>
            </a:r>
            <a:endParaRPr lang="fa-IR" sz="2800" b="1" u="sng">
              <a:solidFill>
                <a:srgbClr val="FF0000"/>
              </a:solidFill>
              <a:cs typeface="B Zar" pitchFamily="2" charset="-78"/>
            </a:endParaRPr>
          </a:p>
          <a:p>
            <a:pPr algn="r" rtl="1"/>
            <a:endParaRPr lang="en-US" sz="2800">
              <a:cs typeface="B Zar" pitchFamily="2" charset="-78"/>
            </a:endParaRPr>
          </a:p>
          <a:p>
            <a:pPr algn="r" rtl="1"/>
            <a:r>
              <a:rPr lang="fa-IR" sz="2800">
                <a:cs typeface="B Zar" pitchFamily="2" charset="-78"/>
              </a:rPr>
              <a:t>کاراندازهای خطی (</a:t>
            </a:r>
            <a:r>
              <a:rPr lang="ar-SA" sz="2800">
                <a:cs typeface="B Zar" pitchFamily="2" charset="-78"/>
              </a:rPr>
              <a:t>سیلندر های هیدرولیکی</a:t>
            </a:r>
            <a:r>
              <a:rPr lang="fa-IR" sz="2800">
                <a:cs typeface="B Zar" pitchFamily="2" charset="-78"/>
              </a:rPr>
              <a:t>)</a:t>
            </a:r>
            <a:endParaRPr lang="en-US" sz="2800">
              <a:cs typeface="B Zar" pitchFamily="2" charset="-78"/>
            </a:endParaRPr>
          </a:p>
          <a:p>
            <a:pPr algn="r" rtl="1"/>
            <a:endParaRPr lang="en-US" sz="2800">
              <a:cs typeface="B Zar" pitchFamily="2" charset="-78"/>
            </a:endParaRPr>
          </a:p>
          <a:p>
            <a:pPr algn="r" rtl="1"/>
            <a:endParaRPr lang="en-US" sz="2800">
              <a:cs typeface="B Zar" pitchFamily="2" charset="-78"/>
            </a:endParaRPr>
          </a:p>
          <a:p>
            <a:pPr algn="r" rtl="1"/>
            <a:endParaRPr lang="en-US" sz="2800">
              <a:cs typeface="B Zar" pitchFamily="2" charset="-78"/>
            </a:endParaRPr>
          </a:p>
          <a:p>
            <a:pPr algn="r" rtl="1"/>
            <a:endParaRPr lang="en-US" sz="2800">
              <a:cs typeface="B Zar" pitchFamily="2" charset="-78"/>
            </a:endParaRPr>
          </a:p>
          <a:p>
            <a:pPr algn="r" rtl="1"/>
            <a:endParaRPr lang="en-US" sz="2800">
              <a:cs typeface="B Zar" pitchFamily="2" charset="-78"/>
            </a:endParaRPr>
          </a:p>
          <a:p>
            <a:pPr algn="r" rtl="1"/>
            <a:endParaRPr lang="en-US" sz="2800">
              <a:cs typeface="B Zar" pitchFamily="2" charset="-78"/>
            </a:endParaRPr>
          </a:p>
          <a:p>
            <a:pPr algn="r" rtl="1"/>
            <a:r>
              <a:rPr lang="fa-IR" sz="2800">
                <a:cs typeface="B Zar" pitchFamily="2" charset="-78"/>
              </a:rPr>
              <a:t>کاراندازهای دورانی</a:t>
            </a:r>
            <a:r>
              <a:rPr lang="ar-SA" sz="2800">
                <a:cs typeface="B Zar" pitchFamily="2" charset="-78"/>
              </a:rPr>
              <a:t> </a:t>
            </a:r>
            <a:r>
              <a:rPr lang="fa-IR" sz="2800">
                <a:cs typeface="B Zar" pitchFamily="2" charset="-78"/>
              </a:rPr>
              <a:t>(</a:t>
            </a:r>
            <a:r>
              <a:rPr lang="ar-SA" sz="2800">
                <a:cs typeface="B Zar" pitchFamily="2" charset="-78"/>
              </a:rPr>
              <a:t>موتور های هیدرولیکی</a:t>
            </a:r>
            <a:r>
              <a:rPr lang="fa-IR" sz="2800">
                <a:cs typeface="B Zar" pitchFamily="2" charset="-78"/>
              </a:rPr>
              <a:t>)</a:t>
            </a:r>
            <a:endParaRPr lang="en-US" sz="2800">
              <a:cs typeface="B Zar" pitchFamily="2" charset="-78"/>
            </a:endParaRPr>
          </a:p>
          <a:p>
            <a:pPr algn="r" rtl="1"/>
            <a:r>
              <a:rPr lang="ar-SA" sz="2800">
                <a:cs typeface="B Zar" pitchFamily="2" charset="-78"/>
              </a:rPr>
              <a:t> </a:t>
            </a:r>
            <a:endParaRPr lang="en-US" sz="2800">
              <a:cs typeface="B Zar" pitchFamily="2" charset="-78"/>
            </a:endParaRPr>
          </a:p>
          <a:p>
            <a:pPr algn="r" rtl="1"/>
            <a:r>
              <a:rPr lang="ar-SA" sz="2800">
                <a:cs typeface="B Zar" pitchFamily="2" charset="-78"/>
              </a:rPr>
              <a:t> </a:t>
            </a:r>
            <a:endParaRPr lang="en-US" sz="2800">
              <a:cs typeface="B Zar" pitchFamily="2" charset="-78"/>
            </a:endParaRPr>
          </a:p>
          <a:p>
            <a:pPr algn="r" rtl="1"/>
            <a:r>
              <a:rPr lang="ar-SA" sz="2800">
                <a:cs typeface="B Zar" pitchFamily="2" charset="-78"/>
              </a:rPr>
              <a:t> </a:t>
            </a:r>
            <a:endParaRPr lang="en-US" sz="2800">
              <a:cs typeface="B Zar" pitchFamily="2" charset="-78"/>
            </a:endParaRPr>
          </a:p>
          <a:p>
            <a:pPr algn="r" rtl="1"/>
            <a:r>
              <a:rPr lang="ar-SA" sz="2800">
                <a:cs typeface="B Zar" pitchFamily="2" charset="-78"/>
              </a:rPr>
              <a:t> </a:t>
            </a:r>
            <a:endParaRPr lang="en-US" sz="2800">
              <a:cs typeface="B Zar" pitchFamily="2" charset="-78"/>
            </a:endParaRPr>
          </a:p>
        </p:txBody>
      </p:sp>
      <p:sp>
        <p:nvSpPr>
          <p:cNvPr id="11267"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pic>
        <p:nvPicPr>
          <p:cNvPr id="11268" name="Picture 6" descr="2-1283-1-524392"/>
          <p:cNvPicPr>
            <a:picLocks noChangeAspect="1" noChangeArrowheads="1"/>
          </p:cNvPicPr>
          <p:nvPr/>
        </p:nvPicPr>
        <p:blipFill>
          <a:blip r:embed="rId2" cstate="print"/>
          <a:srcRect/>
          <a:stretch>
            <a:fillRect/>
          </a:stretch>
        </p:blipFill>
        <p:spPr bwMode="auto">
          <a:xfrm>
            <a:off x="4419600" y="1752600"/>
            <a:ext cx="4267200" cy="2451100"/>
          </a:xfrm>
          <a:prstGeom prst="rect">
            <a:avLst/>
          </a:prstGeom>
          <a:noFill/>
          <a:ln w="9525">
            <a:noFill/>
            <a:miter lim="800000"/>
            <a:headEnd/>
            <a:tailEnd/>
          </a:ln>
        </p:spPr>
      </p:pic>
      <p:sp>
        <p:nvSpPr>
          <p:cNvPr id="11269" name="Text Box 16"/>
          <p:cNvSpPr txBox="1">
            <a:spLocks noChangeArrowheads="1"/>
          </p:cNvSpPr>
          <p:nvPr/>
        </p:nvSpPr>
        <p:spPr bwMode="auto">
          <a:xfrm>
            <a:off x="914400" y="1295400"/>
            <a:ext cx="3816350" cy="3632200"/>
          </a:xfrm>
          <a:prstGeom prst="rect">
            <a:avLst/>
          </a:prstGeom>
          <a:noFill/>
          <a:ln w="9525">
            <a:noFill/>
            <a:miter lim="800000"/>
            <a:headEnd/>
            <a:tailEnd/>
          </a:ln>
        </p:spPr>
        <p:txBody>
          <a:bodyPr>
            <a:spAutoFit/>
          </a:bodyPr>
          <a:lstStyle/>
          <a:p>
            <a:pPr>
              <a:spcBef>
                <a:spcPct val="50000"/>
              </a:spcBef>
            </a:pPr>
            <a:r>
              <a:rPr lang="en-US" sz="2000" b="1"/>
              <a:t>Linear  Movement</a:t>
            </a:r>
          </a:p>
          <a:p>
            <a:pPr>
              <a:spcBef>
                <a:spcPct val="50000"/>
              </a:spcBef>
            </a:pPr>
            <a:endParaRPr lang="en-US" sz="2000" b="1"/>
          </a:p>
          <a:p>
            <a:pPr>
              <a:spcBef>
                <a:spcPct val="50000"/>
              </a:spcBef>
            </a:pPr>
            <a:endParaRPr lang="en-US" sz="2000" b="1"/>
          </a:p>
          <a:p>
            <a:pPr>
              <a:spcBef>
                <a:spcPct val="50000"/>
              </a:spcBef>
            </a:pPr>
            <a:endParaRPr lang="en-US" sz="2000" b="1"/>
          </a:p>
          <a:p>
            <a:pPr>
              <a:spcBef>
                <a:spcPct val="50000"/>
              </a:spcBef>
            </a:pPr>
            <a:endParaRPr lang="en-US" sz="2000" b="1"/>
          </a:p>
          <a:p>
            <a:pPr>
              <a:spcBef>
                <a:spcPct val="50000"/>
              </a:spcBef>
            </a:pPr>
            <a:endParaRPr lang="en-US" sz="2000" b="1"/>
          </a:p>
          <a:p>
            <a:pPr>
              <a:spcBef>
                <a:spcPct val="50000"/>
              </a:spcBef>
            </a:pPr>
            <a:endParaRPr lang="en-US" sz="2000" b="1"/>
          </a:p>
          <a:p>
            <a:pPr>
              <a:spcBef>
                <a:spcPct val="50000"/>
              </a:spcBef>
            </a:pPr>
            <a:r>
              <a:rPr lang="en-US" sz="2000" b="1"/>
              <a:t>Rotary Movement</a:t>
            </a:r>
          </a:p>
        </p:txBody>
      </p:sp>
      <p:pic>
        <p:nvPicPr>
          <p:cNvPr id="11270" name="Picture 15"/>
          <p:cNvPicPr>
            <a:picLocks noChangeAspect="1" noChangeArrowheads="1"/>
          </p:cNvPicPr>
          <p:nvPr/>
        </p:nvPicPr>
        <p:blipFill>
          <a:blip r:embed="rId3" cstate="print"/>
          <a:srcRect/>
          <a:stretch>
            <a:fillRect/>
          </a:stretch>
        </p:blipFill>
        <p:spPr bwMode="auto">
          <a:xfrm>
            <a:off x="990600" y="1905000"/>
            <a:ext cx="2930525" cy="2532063"/>
          </a:xfrm>
          <a:prstGeom prst="rect">
            <a:avLst/>
          </a:prstGeom>
          <a:noFill/>
          <a:ln w="9525">
            <a:noFill/>
            <a:miter lim="800000"/>
            <a:headEnd/>
            <a:tailEnd/>
          </a:ln>
        </p:spPr>
      </p:pic>
      <p:pic>
        <p:nvPicPr>
          <p:cNvPr id="11271" name="Picture 14"/>
          <p:cNvPicPr>
            <a:picLocks noChangeAspect="1" noChangeArrowheads="1"/>
          </p:cNvPicPr>
          <p:nvPr/>
        </p:nvPicPr>
        <p:blipFill>
          <a:blip r:embed="rId4" cstate="print"/>
          <a:srcRect/>
          <a:stretch>
            <a:fillRect/>
          </a:stretch>
        </p:blipFill>
        <p:spPr bwMode="auto">
          <a:xfrm>
            <a:off x="2133600" y="4876800"/>
            <a:ext cx="2286000" cy="1862138"/>
          </a:xfrm>
          <a:prstGeom prst="rect">
            <a:avLst/>
          </a:prstGeom>
          <a:noFill/>
          <a:ln w="9525">
            <a:noFill/>
            <a:miter lim="800000"/>
            <a:headEnd/>
            <a:tailEnd/>
          </a:ln>
        </p:spPr>
      </p:pic>
      <p:sp>
        <p:nvSpPr>
          <p:cNvPr id="11272" name="Rectangle 17"/>
          <p:cNvSpPr>
            <a:spLocks noChangeArrowheads="1"/>
          </p:cNvSpPr>
          <p:nvPr/>
        </p:nvSpPr>
        <p:spPr bwMode="auto">
          <a:xfrm>
            <a:off x="5410200" y="457200"/>
            <a:ext cx="1820863" cy="523875"/>
          </a:xfrm>
          <a:prstGeom prst="rect">
            <a:avLst/>
          </a:prstGeom>
          <a:noFill/>
          <a:ln w="9525">
            <a:noFill/>
            <a:miter lim="800000"/>
            <a:headEnd/>
            <a:tailEnd/>
          </a:ln>
        </p:spPr>
        <p:txBody>
          <a:bodyPr wrap="none">
            <a:spAutoFit/>
          </a:bodyPr>
          <a:lstStyle/>
          <a:p>
            <a:pPr>
              <a:spcBef>
                <a:spcPct val="50000"/>
              </a:spcBef>
            </a:pPr>
            <a:r>
              <a:rPr lang="en-US" sz="2800" b="1" u="sng">
                <a:solidFill>
                  <a:srgbClr val="6699FF"/>
                </a:solidFill>
              </a:rPr>
              <a:t>Actuators</a:t>
            </a: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lgn="r"/>
            <a:r>
              <a:rPr lang="fa-IR" sz="2800" b="1" smtClean="0">
                <a:solidFill>
                  <a:srgbClr val="FF0000"/>
                </a:solidFill>
                <a:cs typeface="B Zar" pitchFamily="2" charset="-78"/>
              </a:rPr>
              <a:t>کاراندازهای خطی (</a:t>
            </a:r>
            <a:r>
              <a:rPr lang="ar-SA" sz="2800" b="1" smtClean="0">
                <a:solidFill>
                  <a:srgbClr val="FF0000"/>
                </a:solidFill>
                <a:cs typeface="B Zar" pitchFamily="2" charset="-78"/>
              </a:rPr>
              <a:t>سیلندر های هیدرولیکی</a:t>
            </a:r>
            <a:r>
              <a:rPr lang="fa-IR" sz="2800" b="1" smtClean="0">
                <a:solidFill>
                  <a:srgbClr val="FF0000"/>
                </a:solidFill>
                <a:cs typeface="B Zar" pitchFamily="2" charset="-78"/>
              </a:rPr>
              <a:t>)</a:t>
            </a:r>
            <a:r>
              <a:rPr lang="en-US" sz="2800" b="1" smtClean="0">
                <a:solidFill>
                  <a:srgbClr val="FF0000"/>
                </a:solidFill>
                <a:cs typeface="B Zar" pitchFamily="2" charset="-78"/>
              </a:rPr>
              <a:t/>
            </a:r>
            <a:br>
              <a:rPr lang="en-US" sz="2800" b="1" smtClean="0">
                <a:solidFill>
                  <a:srgbClr val="FF0000"/>
                </a:solidFill>
                <a:cs typeface="B Zar" pitchFamily="2" charset="-78"/>
              </a:rPr>
            </a:br>
            <a:endParaRPr lang="fa-IR" sz="2800" b="1" smtClean="0">
              <a:solidFill>
                <a:srgbClr val="FF0000"/>
              </a:solidFill>
            </a:endParaRPr>
          </a:p>
        </p:txBody>
      </p:sp>
      <p:pic>
        <p:nvPicPr>
          <p:cNvPr id="12291" name="Picture 2"/>
          <p:cNvPicPr>
            <a:picLocks noGrp="1" noChangeAspect="1" noChangeArrowheads="1"/>
          </p:cNvPicPr>
          <p:nvPr>
            <p:ph idx="1"/>
          </p:nvPr>
        </p:nvPicPr>
        <p:blipFill>
          <a:blip r:embed="rId2" cstate="print"/>
          <a:srcRect l="14644" t="15154" r="17169" b="7401"/>
          <a:stretch>
            <a:fillRect/>
          </a:stretch>
        </p:blipFill>
        <p:spPr>
          <a:xfrm>
            <a:off x="1066800" y="936625"/>
            <a:ext cx="7391400" cy="5921375"/>
          </a:xfrm>
          <a:noFill/>
        </p:spPr>
      </p:pic>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755650" y="1628775"/>
            <a:ext cx="4238625" cy="2619375"/>
          </a:xfrm>
          <a:prstGeom prst="rect">
            <a:avLst/>
          </a:prstGeom>
          <a:noFill/>
          <a:ln w="9525">
            <a:noFill/>
            <a:miter lim="800000"/>
            <a:headEnd/>
            <a:tailEnd/>
          </a:ln>
        </p:spPr>
      </p:pic>
      <p:pic>
        <p:nvPicPr>
          <p:cNvPr id="31750" name="Picture 6"/>
          <p:cNvPicPr>
            <a:picLocks noChangeAspect="1" noChangeArrowheads="1"/>
          </p:cNvPicPr>
          <p:nvPr/>
        </p:nvPicPr>
        <p:blipFill>
          <a:blip r:embed="rId3" cstate="print"/>
          <a:srcRect/>
          <a:stretch>
            <a:fillRect/>
          </a:stretch>
        </p:blipFill>
        <p:spPr bwMode="auto">
          <a:xfrm>
            <a:off x="6096000" y="1676400"/>
            <a:ext cx="2532063" cy="4878388"/>
          </a:xfrm>
          <a:prstGeom prst="rect">
            <a:avLst/>
          </a:prstGeom>
          <a:noFill/>
          <a:ln w="9525">
            <a:noFill/>
            <a:miter lim="800000"/>
            <a:headEnd/>
            <a:tailEnd/>
          </a:ln>
        </p:spPr>
      </p:pic>
      <p:sp>
        <p:nvSpPr>
          <p:cNvPr id="13316" name="Line 8"/>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13317" name="Line 10"/>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13318" name="Line 11"/>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13319" name="Line 12"/>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13320" name="Line 13"/>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13321" name="Line 14"/>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sp>
        <p:nvSpPr>
          <p:cNvPr id="13322" name="Rectangle 18"/>
          <p:cNvSpPr>
            <a:spLocks noChangeArrowheads="1"/>
          </p:cNvSpPr>
          <p:nvPr/>
        </p:nvSpPr>
        <p:spPr bwMode="auto">
          <a:xfrm>
            <a:off x="304800" y="533400"/>
            <a:ext cx="5018088" cy="334963"/>
          </a:xfrm>
          <a:prstGeom prst="rect">
            <a:avLst/>
          </a:prstGeom>
          <a:noFill/>
          <a:ln w="9525">
            <a:noFill/>
            <a:miter lim="800000"/>
            <a:headEnd/>
            <a:tailEnd/>
          </a:ln>
        </p:spPr>
        <p:txBody>
          <a:bodyPr anchor="b"/>
          <a:lstStyle/>
          <a:p>
            <a:r>
              <a:rPr lang="en-US" sz="2400" b="1">
                <a:solidFill>
                  <a:srgbClr val="6699FF"/>
                </a:solidFill>
              </a:rPr>
              <a:t>Single Acting Cylinder  (SAC)</a:t>
            </a:r>
          </a:p>
        </p:txBody>
      </p:sp>
      <p:pic>
        <p:nvPicPr>
          <p:cNvPr id="13323" name="Picture 20"/>
          <p:cNvPicPr>
            <a:picLocks noChangeAspect="1" noChangeArrowheads="1"/>
          </p:cNvPicPr>
          <p:nvPr/>
        </p:nvPicPr>
        <p:blipFill>
          <a:blip r:embed="rId4" cstate="print"/>
          <a:srcRect/>
          <a:stretch>
            <a:fillRect/>
          </a:stretch>
        </p:blipFill>
        <p:spPr bwMode="auto">
          <a:xfrm>
            <a:off x="1403350" y="4221163"/>
            <a:ext cx="3290888" cy="2106612"/>
          </a:xfrm>
          <a:prstGeom prst="rect">
            <a:avLst/>
          </a:prstGeom>
          <a:noFill/>
          <a:ln w="9525">
            <a:noFill/>
            <a:miter lim="800000"/>
            <a:headEnd/>
            <a:tailEnd/>
          </a:ln>
        </p:spPr>
      </p:pic>
      <p:sp>
        <p:nvSpPr>
          <p:cNvPr id="13324" name="Rectangle 13"/>
          <p:cNvSpPr>
            <a:spLocks noChangeArrowheads="1"/>
          </p:cNvSpPr>
          <p:nvPr/>
        </p:nvSpPr>
        <p:spPr bwMode="auto">
          <a:xfrm>
            <a:off x="4953000" y="457200"/>
            <a:ext cx="3384550" cy="461963"/>
          </a:xfrm>
          <a:prstGeom prst="rect">
            <a:avLst/>
          </a:prstGeom>
          <a:noFill/>
          <a:ln w="9525">
            <a:noFill/>
            <a:miter lim="800000"/>
            <a:headEnd/>
            <a:tailEnd/>
          </a:ln>
        </p:spPr>
        <p:txBody>
          <a:bodyPr wrap="none">
            <a:spAutoFit/>
          </a:bodyPr>
          <a:lstStyle/>
          <a:p>
            <a:r>
              <a:rPr lang="fa-IR" sz="2400" b="1">
                <a:cs typeface="B Zar" pitchFamily="2" charset="-78"/>
              </a:rPr>
              <a:t>کاراندازهای خطی  یک کاره</a:t>
            </a:r>
            <a:endParaRPr lang="fa-IR" sz="24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checkerboard(across)">
                                      <p:cBhvr>
                                        <p:cTn id="7" dur="500"/>
                                        <p:tgtEl>
                                          <p:spTgt spid="31746"/>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31750"/>
                                        </p:tgtEl>
                                        <p:attrNameLst>
                                          <p:attrName>style.visibility</p:attrName>
                                        </p:attrNameLst>
                                      </p:cBhvr>
                                      <p:to>
                                        <p:strVal val="visible"/>
                                      </p:to>
                                    </p:set>
                                    <p:anim calcmode="lin" valueType="num">
                                      <p:cBhvr>
                                        <p:cTn id="11" dur="500" fill="hold"/>
                                        <p:tgtEl>
                                          <p:spTgt spid="31750"/>
                                        </p:tgtEl>
                                        <p:attrNameLst>
                                          <p:attrName>ppt_w</p:attrName>
                                        </p:attrNameLst>
                                      </p:cBhvr>
                                      <p:tavLst>
                                        <p:tav tm="0">
                                          <p:val>
                                            <p:fltVal val="0"/>
                                          </p:val>
                                        </p:tav>
                                        <p:tav tm="100000">
                                          <p:val>
                                            <p:strVal val="#ppt_w"/>
                                          </p:val>
                                        </p:tav>
                                      </p:tavLst>
                                    </p:anim>
                                    <p:anim calcmode="lin" valueType="num">
                                      <p:cBhvr>
                                        <p:cTn id="12" dur="500" fill="hold"/>
                                        <p:tgtEl>
                                          <p:spTgt spid="31750"/>
                                        </p:tgtEl>
                                        <p:attrNameLst>
                                          <p:attrName>ppt_h</p:attrName>
                                        </p:attrNameLst>
                                      </p:cBhvr>
                                      <p:tavLst>
                                        <p:tav tm="0">
                                          <p:val>
                                            <p:fltVal val="0"/>
                                          </p:val>
                                        </p:tav>
                                        <p:tav tm="100000">
                                          <p:val>
                                            <p:strVal val="#ppt_h"/>
                                          </p:val>
                                        </p:tav>
                                      </p:tavLst>
                                    </p:anim>
                                    <p:animEffect transition="in" filter="fade">
                                      <p:cBhvr>
                                        <p:cTn id="13" dur="5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pic>
        <p:nvPicPr>
          <p:cNvPr id="14339" name="Picture 3" descr="Cyl_Ex_ress_hydr_para"/>
          <p:cNvPicPr>
            <a:picLocks noChangeAspect="1" noChangeArrowheads="1"/>
          </p:cNvPicPr>
          <p:nvPr/>
        </p:nvPicPr>
        <p:blipFill>
          <a:blip r:embed="rId2" cstate="print"/>
          <a:srcRect/>
          <a:stretch>
            <a:fillRect/>
          </a:stretch>
        </p:blipFill>
        <p:spPr bwMode="auto">
          <a:xfrm>
            <a:off x="1752600" y="304800"/>
            <a:ext cx="5151438" cy="3671888"/>
          </a:xfrm>
          <a:prstGeom prst="rect">
            <a:avLst/>
          </a:prstGeom>
          <a:noFill/>
          <a:ln w="9525">
            <a:noFill/>
            <a:miter lim="800000"/>
            <a:headEnd/>
            <a:tailEnd/>
          </a:ln>
        </p:spPr>
      </p:pic>
      <p:pic>
        <p:nvPicPr>
          <p:cNvPr id="14340" name="Picture 4" descr="Cyl_ret_ress_hydr_para"/>
          <p:cNvPicPr>
            <a:picLocks noChangeAspect="1" noChangeArrowheads="1"/>
          </p:cNvPicPr>
          <p:nvPr/>
        </p:nvPicPr>
        <p:blipFill>
          <a:blip r:embed="rId3" cstate="print"/>
          <a:srcRect/>
          <a:stretch>
            <a:fillRect/>
          </a:stretch>
        </p:blipFill>
        <p:spPr bwMode="auto">
          <a:xfrm>
            <a:off x="1828800" y="3505200"/>
            <a:ext cx="46482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2" cstate="print"/>
          <a:srcRect l="14844" t="17708" r="14063" b="11458"/>
          <a:stretch>
            <a:fillRect/>
          </a:stretch>
        </p:blipFill>
        <p:spPr bwMode="auto">
          <a:xfrm>
            <a:off x="762000" y="381000"/>
            <a:ext cx="764857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2"/>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15363" name="Line 4"/>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15364" name="Line 5"/>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15365" name="Line 6"/>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15366" name="Line 7"/>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15367" name="Line 8"/>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sp>
        <p:nvSpPr>
          <p:cNvPr id="15368" name="Rectangle 12"/>
          <p:cNvSpPr>
            <a:spLocks noChangeArrowheads="1"/>
          </p:cNvSpPr>
          <p:nvPr/>
        </p:nvSpPr>
        <p:spPr bwMode="auto">
          <a:xfrm>
            <a:off x="457200" y="1295400"/>
            <a:ext cx="733425" cy="244475"/>
          </a:xfrm>
          <a:prstGeom prst="rect">
            <a:avLst/>
          </a:prstGeom>
          <a:noFill/>
          <a:ln w="9525">
            <a:noFill/>
            <a:miter lim="800000"/>
            <a:headEnd/>
            <a:tailEnd/>
          </a:ln>
        </p:spPr>
        <p:txBody>
          <a:bodyPr wrap="none">
            <a:spAutoFit/>
          </a:bodyPr>
          <a:lstStyle/>
          <a:p>
            <a:r>
              <a:rPr lang="en-US" sz="1000" b="1">
                <a:solidFill>
                  <a:srgbClr val="6699FF"/>
                </a:solidFill>
              </a:rPr>
              <a:t>Question</a:t>
            </a:r>
          </a:p>
        </p:txBody>
      </p:sp>
      <p:sp>
        <p:nvSpPr>
          <p:cNvPr id="15369" name="Rectangle 13"/>
          <p:cNvSpPr>
            <a:spLocks noChangeArrowheads="1"/>
          </p:cNvSpPr>
          <p:nvPr/>
        </p:nvSpPr>
        <p:spPr bwMode="auto">
          <a:xfrm>
            <a:off x="3733800" y="5410200"/>
            <a:ext cx="4800600" cy="396875"/>
          </a:xfrm>
          <a:prstGeom prst="rect">
            <a:avLst/>
          </a:prstGeom>
          <a:noFill/>
          <a:ln w="9525">
            <a:noFill/>
            <a:miter lim="800000"/>
            <a:headEnd/>
            <a:tailEnd/>
          </a:ln>
        </p:spPr>
        <p:txBody>
          <a:bodyPr>
            <a:spAutoFit/>
          </a:bodyPr>
          <a:lstStyle/>
          <a:p>
            <a:r>
              <a:rPr lang="en-US" sz="1000" b="1"/>
              <a:t>The cover of a hardening furnace is to be raised by a single-acting</a:t>
            </a:r>
          </a:p>
          <a:p>
            <a:r>
              <a:rPr lang="en-US" sz="1000" b="1"/>
              <a:t>cylinder. The cylinder is activated by a 3/2-way valve. Draw the circuit.</a:t>
            </a:r>
          </a:p>
        </p:txBody>
      </p:sp>
      <p:pic>
        <p:nvPicPr>
          <p:cNvPr id="15370" name="Picture 14"/>
          <p:cNvPicPr>
            <a:picLocks noChangeAspect="1" noChangeArrowheads="1"/>
          </p:cNvPicPr>
          <p:nvPr/>
        </p:nvPicPr>
        <p:blipFill>
          <a:blip r:embed="rId2" cstate="print"/>
          <a:srcRect/>
          <a:stretch>
            <a:fillRect/>
          </a:stretch>
        </p:blipFill>
        <p:spPr bwMode="auto">
          <a:xfrm>
            <a:off x="5181600" y="1524000"/>
            <a:ext cx="3257550" cy="2805113"/>
          </a:xfrm>
          <a:prstGeom prst="rect">
            <a:avLst/>
          </a:prstGeom>
          <a:noFill/>
          <a:ln w="9525">
            <a:noFill/>
            <a:miter lim="800000"/>
            <a:headEnd/>
            <a:tailEnd/>
          </a:ln>
        </p:spPr>
      </p:pic>
      <p:pic>
        <p:nvPicPr>
          <p:cNvPr id="15371" name="Picture 15"/>
          <p:cNvPicPr>
            <a:picLocks noChangeAspect="1" noChangeArrowheads="1"/>
          </p:cNvPicPr>
          <p:nvPr/>
        </p:nvPicPr>
        <p:blipFill>
          <a:blip r:embed="rId3" cstate="print"/>
          <a:srcRect/>
          <a:stretch>
            <a:fillRect/>
          </a:stretch>
        </p:blipFill>
        <p:spPr bwMode="auto">
          <a:xfrm>
            <a:off x="3130550" y="2276475"/>
            <a:ext cx="1081088" cy="1419225"/>
          </a:xfrm>
          <a:prstGeom prst="rect">
            <a:avLst/>
          </a:prstGeom>
          <a:noFill/>
          <a:ln w="9525">
            <a:noFill/>
            <a:miter lim="800000"/>
            <a:headEnd/>
            <a:tailEnd/>
          </a:ln>
        </p:spPr>
      </p:pic>
      <p:pic>
        <p:nvPicPr>
          <p:cNvPr id="15372" name="Picture 16"/>
          <p:cNvPicPr>
            <a:picLocks noChangeAspect="1" noChangeArrowheads="1"/>
          </p:cNvPicPr>
          <p:nvPr/>
        </p:nvPicPr>
        <p:blipFill>
          <a:blip r:embed="rId4" cstate="print"/>
          <a:srcRect/>
          <a:stretch>
            <a:fillRect/>
          </a:stretch>
        </p:blipFill>
        <p:spPr bwMode="auto">
          <a:xfrm>
            <a:off x="533400" y="4343400"/>
            <a:ext cx="1968500" cy="2019300"/>
          </a:xfrm>
          <a:prstGeom prst="rect">
            <a:avLst/>
          </a:prstGeom>
          <a:noFill/>
          <a:ln w="9525">
            <a:noFill/>
            <a:miter lim="800000"/>
            <a:headEnd/>
            <a:tailEnd/>
          </a:ln>
        </p:spPr>
      </p:pic>
      <p:sp>
        <p:nvSpPr>
          <p:cNvPr id="15373" name="Oval 17"/>
          <p:cNvSpPr>
            <a:spLocks noChangeArrowheads="1"/>
          </p:cNvSpPr>
          <p:nvPr/>
        </p:nvSpPr>
        <p:spPr bwMode="auto">
          <a:xfrm>
            <a:off x="2268538" y="1557338"/>
            <a:ext cx="2720975" cy="2736850"/>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
        <p:nvSpPr>
          <p:cNvPr id="15374" name="Oval 18"/>
          <p:cNvSpPr>
            <a:spLocks noChangeArrowheads="1"/>
          </p:cNvSpPr>
          <p:nvPr/>
        </p:nvSpPr>
        <p:spPr bwMode="auto">
          <a:xfrm>
            <a:off x="2051050" y="4291013"/>
            <a:ext cx="142875" cy="144462"/>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
        <p:nvSpPr>
          <p:cNvPr id="15375" name="Oval 19"/>
          <p:cNvSpPr>
            <a:spLocks noChangeArrowheads="1"/>
          </p:cNvSpPr>
          <p:nvPr/>
        </p:nvSpPr>
        <p:spPr bwMode="auto">
          <a:xfrm>
            <a:off x="2124075" y="4076700"/>
            <a:ext cx="196850" cy="200025"/>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
        <p:nvSpPr>
          <p:cNvPr id="15376" name="Oval 20"/>
          <p:cNvSpPr>
            <a:spLocks noChangeArrowheads="1"/>
          </p:cNvSpPr>
          <p:nvPr/>
        </p:nvSpPr>
        <p:spPr bwMode="auto">
          <a:xfrm>
            <a:off x="2268538" y="3789363"/>
            <a:ext cx="315912" cy="322262"/>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Tree>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cstate="print"/>
          <a:srcRect/>
          <a:stretch>
            <a:fillRect/>
          </a:stretch>
        </p:blipFill>
        <p:spPr bwMode="auto">
          <a:xfrm>
            <a:off x="755650" y="1700213"/>
            <a:ext cx="4029075" cy="2609850"/>
          </a:xfrm>
          <a:prstGeom prst="rect">
            <a:avLst/>
          </a:prstGeom>
          <a:noFill/>
          <a:ln w="9525">
            <a:noFill/>
            <a:miter lim="800000"/>
            <a:headEnd/>
            <a:tailEnd/>
          </a:ln>
        </p:spPr>
      </p:pic>
      <p:pic>
        <p:nvPicPr>
          <p:cNvPr id="32775" name="Picture 7"/>
          <p:cNvPicPr>
            <a:picLocks noChangeAspect="1" noChangeArrowheads="1"/>
          </p:cNvPicPr>
          <p:nvPr/>
        </p:nvPicPr>
        <p:blipFill>
          <a:blip r:embed="rId3" cstate="print"/>
          <a:srcRect/>
          <a:stretch>
            <a:fillRect/>
          </a:stretch>
        </p:blipFill>
        <p:spPr bwMode="auto">
          <a:xfrm>
            <a:off x="5410200" y="1371600"/>
            <a:ext cx="3640138" cy="5151438"/>
          </a:xfrm>
          <a:prstGeom prst="rect">
            <a:avLst/>
          </a:prstGeom>
          <a:noFill/>
          <a:ln w="9525">
            <a:noFill/>
            <a:miter lim="800000"/>
            <a:headEnd/>
            <a:tailEnd/>
          </a:ln>
        </p:spPr>
      </p:pic>
      <p:sp>
        <p:nvSpPr>
          <p:cNvPr id="16388" name="Line 8"/>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16389" name="Line 10"/>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16390" name="Line 11"/>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16391" name="Line 12"/>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16392" name="Line 13"/>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16393" name="Line 14"/>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sp>
        <p:nvSpPr>
          <p:cNvPr id="16394" name="Rectangle 18"/>
          <p:cNvSpPr>
            <a:spLocks noChangeArrowheads="1"/>
          </p:cNvSpPr>
          <p:nvPr/>
        </p:nvSpPr>
        <p:spPr bwMode="auto">
          <a:xfrm>
            <a:off x="533400" y="533400"/>
            <a:ext cx="4876800" cy="304800"/>
          </a:xfrm>
          <a:prstGeom prst="rect">
            <a:avLst/>
          </a:prstGeom>
          <a:noFill/>
          <a:ln w="9525">
            <a:noFill/>
            <a:miter lim="800000"/>
            <a:headEnd/>
            <a:tailEnd/>
          </a:ln>
        </p:spPr>
        <p:txBody>
          <a:bodyPr anchor="b"/>
          <a:lstStyle/>
          <a:p>
            <a:r>
              <a:rPr lang="en-US" sz="2400" b="1">
                <a:solidFill>
                  <a:srgbClr val="6699FF"/>
                </a:solidFill>
              </a:rPr>
              <a:t>Double Acting Cylinder  (DAC)</a:t>
            </a:r>
          </a:p>
        </p:txBody>
      </p:sp>
      <p:pic>
        <p:nvPicPr>
          <p:cNvPr id="16395" name="Picture 19"/>
          <p:cNvPicPr>
            <a:picLocks noChangeAspect="1" noChangeArrowheads="1"/>
          </p:cNvPicPr>
          <p:nvPr/>
        </p:nvPicPr>
        <p:blipFill>
          <a:blip r:embed="rId4" cstate="print"/>
          <a:srcRect/>
          <a:stretch>
            <a:fillRect/>
          </a:stretch>
        </p:blipFill>
        <p:spPr bwMode="auto">
          <a:xfrm>
            <a:off x="1187450" y="4292600"/>
            <a:ext cx="3359150" cy="2146300"/>
          </a:xfrm>
          <a:prstGeom prst="rect">
            <a:avLst/>
          </a:prstGeom>
          <a:noFill/>
          <a:ln w="9525">
            <a:noFill/>
            <a:miter lim="800000"/>
            <a:headEnd/>
            <a:tailEnd/>
          </a:ln>
        </p:spPr>
      </p:pic>
      <p:sp>
        <p:nvSpPr>
          <p:cNvPr id="16396" name="Rectangle 11"/>
          <p:cNvSpPr>
            <a:spLocks noChangeArrowheads="1"/>
          </p:cNvSpPr>
          <p:nvPr/>
        </p:nvSpPr>
        <p:spPr bwMode="auto">
          <a:xfrm>
            <a:off x="5867400" y="457200"/>
            <a:ext cx="2738438" cy="400050"/>
          </a:xfrm>
          <a:prstGeom prst="rect">
            <a:avLst/>
          </a:prstGeom>
          <a:noFill/>
          <a:ln w="9525">
            <a:noFill/>
            <a:miter lim="800000"/>
            <a:headEnd/>
            <a:tailEnd/>
          </a:ln>
        </p:spPr>
        <p:txBody>
          <a:bodyPr wrap="none">
            <a:spAutoFit/>
          </a:bodyPr>
          <a:lstStyle/>
          <a:p>
            <a:r>
              <a:rPr lang="fa-IR" sz="2000" b="1">
                <a:cs typeface="B Zar" pitchFamily="2" charset="-78"/>
              </a:rPr>
              <a:t>کاراندازهای خطی  دو کاره</a:t>
            </a:r>
            <a:endParaRPr lang="fa-IR" sz="20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checkerboard(across)">
                                      <p:cBhvr>
                                        <p:cTn id="7" dur="500"/>
                                        <p:tgtEl>
                                          <p:spTgt spid="32772"/>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32775"/>
                                        </p:tgtEl>
                                        <p:attrNameLst>
                                          <p:attrName>style.visibility</p:attrName>
                                        </p:attrNameLst>
                                      </p:cBhvr>
                                      <p:to>
                                        <p:strVal val="visible"/>
                                      </p:to>
                                    </p:set>
                                    <p:anim calcmode="lin" valueType="num">
                                      <p:cBhvr>
                                        <p:cTn id="11" dur="500" fill="hold"/>
                                        <p:tgtEl>
                                          <p:spTgt spid="32775"/>
                                        </p:tgtEl>
                                        <p:attrNameLst>
                                          <p:attrName>ppt_w</p:attrName>
                                        </p:attrNameLst>
                                      </p:cBhvr>
                                      <p:tavLst>
                                        <p:tav tm="0">
                                          <p:val>
                                            <p:fltVal val="0"/>
                                          </p:val>
                                        </p:tav>
                                        <p:tav tm="100000">
                                          <p:val>
                                            <p:strVal val="#ppt_w"/>
                                          </p:val>
                                        </p:tav>
                                      </p:tavLst>
                                    </p:anim>
                                    <p:anim calcmode="lin" valueType="num">
                                      <p:cBhvr>
                                        <p:cTn id="12" dur="500" fill="hold"/>
                                        <p:tgtEl>
                                          <p:spTgt spid="32775"/>
                                        </p:tgtEl>
                                        <p:attrNameLst>
                                          <p:attrName>ppt_h</p:attrName>
                                        </p:attrNameLst>
                                      </p:cBhvr>
                                      <p:tavLst>
                                        <p:tav tm="0">
                                          <p:val>
                                            <p:fltVal val="0"/>
                                          </p:val>
                                        </p:tav>
                                        <p:tav tm="100000">
                                          <p:val>
                                            <p:strVal val="#ppt_h"/>
                                          </p:val>
                                        </p:tav>
                                      </p:tavLst>
                                    </p:anim>
                                    <p:animEffect transition="in" filter="fade">
                                      <p:cBhvr>
                                        <p:cTn id="13" dur="5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17411" name="Line 4"/>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17412" name="Line 5"/>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17413" name="Line 6"/>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17414" name="Line 7"/>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17415" name="Line 8"/>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sp>
        <p:nvSpPr>
          <p:cNvPr id="17416" name="Rectangle 12"/>
          <p:cNvSpPr>
            <a:spLocks noChangeArrowheads="1"/>
          </p:cNvSpPr>
          <p:nvPr/>
        </p:nvSpPr>
        <p:spPr bwMode="auto">
          <a:xfrm>
            <a:off x="457200" y="1295400"/>
            <a:ext cx="733425" cy="396875"/>
          </a:xfrm>
          <a:prstGeom prst="rect">
            <a:avLst/>
          </a:prstGeom>
          <a:noFill/>
          <a:ln w="9525">
            <a:noFill/>
            <a:miter lim="800000"/>
            <a:headEnd/>
            <a:tailEnd/>
          </a:ln>
        </p:spPr>
        <p:txBody>
          <a:bodyPr wrap="none">
            <a:spAutoFit/>
          </a:bodyPr>
          <a:lstStyle/>
          <a:p>
            <a:r>
              <a:rPr lang="en-US" sz="1000" b="1">
                <a:solidFill>
                  <a:srgbClr val="6699FF"/>
                </a:solidFill>
              </a:rPr>
              <a:t>Question</a:t>
            </a:r>
          </a:p>
          <a:p>
            <a:endParaRPr lang="en-US" sz="1000" b="1">
              <a:solidFill>
                <a:srgbClr val="6699FF"/>
              </a:solidFill>
            </a:endParaRPr>
          </a:p>
        </p:txBody>
      </p:sp>
      <p:sp>
        <p:nvSpPr>
          <p:cNvPr id="17417" name="Rectangle 13"/>
          <p:cNvSpPr>
            <a:spLocks noChangeArrowheads="1"/>
          </p:cNvSpPr>
          <p:nvPr/>
        </p:nvSpPr>
        <p:spPr bwMode="auto">
          <a:xfrm>
            <a:off x="3429000" y="5486400"/>
            <a:ext cx="4572000" cy="549275"/>
          </a:xfrm>
          <a:prstGeom prst="rect">
            <a:avLst/>
          </a:prstGeom>
          <a:noFill/>
          <a:ln w="9525">
            <a:noFill/>
            <a:miter lim="800000"/>
            <a:headEnd/>
            <a:tailEnd/>
          </a:ln>
        </p:spPr>
        <p:txBody>
          <a:bodyPr>
            <a:spAutoFit/>
          </a:bodyPr>
          <a:lstStyle/>
          <a:p>
            <a:r>
              <a:rPr lang="en-US" sz="1000" b="1"/>
              <a:t>A furnace door is opened and closed by a double-acting cylinder.</a:t>
            </a:r>
          </a:p>
          <a:p>
            <a:r>
              <a:rPr lang="en-US" sz="1000" b="1"/>
              <a:t>The cylinder is activated by a 4/2-way valve with spring return. Draw the circuit.</a:t>
            </a:r>
          </a:p>
        </p:txBody>
      </p:sp>
      <p:pic>
        <p:nvPicPr>
          <p:cNvPr id="17418" name="Picture 14"/>
          <p:cNvPicPr>
            <a:picLocks noChangeAspect="1" noChangeArrowheads="1"/>
          </p:cNvPicPr>
          <p:nvPr/>
        </p:nvPicPr>
        <p:blipFill>
          <a:blip r:embed="rId2" cstate="print"/>
          <a:srcRect/>
          <a:stretch>
            <a:fillRect/>
          </a:stretch>
        </p:blipFill>
        <p:spPr bwMode="auto">
          <a:xfrm>
            <a:off x="4876800" y="2133600"/>
            <a:ext cx="4025900" cy="3114675"/>
          </a:xfrm>
          <a:prstGeom prst="rect">
            <a:avLst/>
          </a:prstGeom>
          <a:noFill/>
          <a:ln w="9525">
            <a:noFill/>
            <a:miter lim="800000"/>
            <a:headEnd/>
            <a:tailEnd/>
          </a:ln>
        </p:spPr>
      </p:pic>
      <p:pic>
        <p:nvPicPr>
          <p:cNvPr id="17419" name="Picture 15"/>
          <p:cNvPicPr>
            <a:picLocks noChangeAspect="1" noChangeArrowheads="1"/>
          </p:cNvPicPr>
          <p:nvPr/>
        </p:nvPicPr>
        <p:blipFill>
          <a:blip r:embed="rId3" cstate="print"/>
          <a:srcRect/>
          <a:stretch>
            <a:fillRect/>
          </a:stretch>
        </p:blipFill>
        <p:spPr bwMode="auto">
          <a:xfrm>
            <a:off x="3130550" y="2276475"/>
            <a:ext cx="1081088" cy="1419225"/>
          </a:xfrm>
          <a:prstGeom prst="rect">
            <a:avLst/>
          </a:prstGeom>
          <a:noFill/>
          <a:ln w="9525">
            <a:noFill/>
            <a:miter lim="800000"/>
            <a:headEnd/>
            <a:tailEnd/>
          </a:ln>
        </p:spPr>
      </p:pic>
      <p:pic>
        <p:nvPicPr>
          <p:cNvPr id="17420" name="Picture 16"/>
          <p:cNvPicPr>
            <a:picLocks noChangeAspect="1" noChangeArrowheads="1"/>
          </p:cNvPicPr>
          <p:nvPr/>
        </p:nvPicPr>
        <p:blipFill>
          <a:blip r:embed="rId4" cstate="print"/>
          <a:srcRect/>
          <a:stretch>
            <a:fillRect/>
          </a:stretch>
        </p:blipFill>
        <p:spPr bwMode="auto">
          <a:xfrm>
            <a:off x="533400" y="4343400"/>
            <a:ext cx="1968500" cy="2019300"/>
          </a:xfrm>
          <a:prstGeom prst="rect">
            <a:avLst/>
          </a:prstGeom>
          <a:noFill/>
          <a:ln w="9525">
            <a:noFill/>
            <a:miter lim="800000"/>
            <a:headEnd/>
            <a:tailEnd/>
          </a:ln>
        </p:spPr>
      </p:pic>
      <p:sp>
        <p:nvSpPr>
          <p:cNvPr id="17421" name="Oval 17"/>
          <p:cNvSpPr>
            <a:spLocks noChangeArrowheads="1"/>
          </p:cNvSpPr>
          <p:nvPr/>
        </p:nvSpPr>
        <p:spPr bwMode="auto">
          <a:xfrm>
            <a:off x="2268538" y="1557338"/>
            <a:ext cx="2720975" cy="2736850"/>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
        <p:nvSpPr>
          <p:cNvPr id="17422" name="Oval 18"/>
          <p:cNvSpPr>
            <a:spLocks noChangeArrowheads="1"/>
          </p:cNvSpPr>
          <p:nvPr/>
        </p:nvSpPr>
        <p:spPr bwMode="auto">
          <a:xfrm>
            <a:off x="2051050" y="4291013"/>
            <a:ext cx="142875" cy="144462"/>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
        <p:nvSpPr>
          <p:cNvPr id="17423" name="Oval 19"/>
          <p:cNvSpPr>
            <a:spLocks noChangeArrowheads="1"/>
          </p:cNvSpPr>
          <p:nvPr/>
        </p:nvSpPr>
        <p:spPr bwMode="auto">
          <a:xfrm>
            <a:off x="2124075" y="4076700"/>
            <a:ext cx="196850" cy="200025"/>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
        <p:nvSpPr>
          <p:cNvPr id="17424" name="Oval 20"/>
          <p:cNvSpPr>
            <a:spLocks noChangeArrowheads="1"/>
          </p:cNvSpPr>
          <p:nvPr/>
        </p:nvSpPr>
        <p:spPr bwMode="auto">
          <a:xfrm>
            <a:off x="2268538" y="3789363"/>
            <a:ext cx="315912" cy="322262"/>
          </a:xfrm>
          <a:prstGeom prst="ellipse">
            <a:avLst/>
          </a:prstGeom>
          <a:solidFill>
            <a:schemeClr val="accent1">
              <a:alpha val="0"/>
            </a:schemeClr>
          </a:solidFill>
          <a:ln w="9525">
            <a:solidFill>
              <a:srgbClr val="99CCFF"/>
            </a:solidFill>
            <a:round/>
            <a:headEnd/>
            <a:tailEnd/>
          </a:ln>
        </p:spPr>
        <p:txBody>
          <a:bodyPr wrap="none" anchor="ctr"/>
          <a:lstStyle/>
          <a:p>
            <a:endParaRPr lang="fa-IR"/>
          </a:p>
        </p:txBody>
      </p:sp>
    </p:spTree>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pic>
        <p:nvPicPr>
          <p:cNvPr id="18435" name="Picture 3" descr="Cyl_Hydr_para"/>
          <p:cNvPicPr>
            <a:picLocks noChangeAspect="1" noChangeArrowheads="1"/>
          </p:cNvPicPr>
          <p:nvPr/>
        </p:nvPicPr>
        <p:blipFill>
          <a:blip r:embed="rId2" cstate="print"/>
          <a:srcRect/>
          <a:stretch>
            <a:fillRect/>
          </a:stretch>
        </p:blipFill>
        <p:spPr bwMode="auto">
          <a:xfrm>
            <a:off x="2209800" y="0"/>
            <a:ext cx="4648200" cy="3962400"/>
          </a:xfrm>
          <a:prstGeom prst="rect">
            <a:avLst/>
          </a:prstGeom>
          <a:noFill/>
          <a:ln w="9525">
            <a:noFill/>
            <a:miter lim="800000"/>
            <a:headEnd/>
            <a:tailEnd/>
          </a:ln>
        </p:spPr>
      </p:pic>
      <p:pic>
        <p:nvPicPr>
          <p:cNvPr id="18436" name="Picture 4" descr="Cyl_hydr_dt_para"/>
          <p:cNvPicPr>
            <a:picLocks noChangeAspect="1" noChangeArrowheads="1"/>
          </p:cNvPicPr>
          <p:nvPr/>
        </p:nvPicPr>
        <p:blipFill>
          <a:blip r:embed="rId3" cstate="print"/>
          <a:srcRect/>
          <a:stretch>
            <a:fillRect/>
          </a:stretch>
        </p:blipFill>
        <p:spPr bwMode="auto">
          <a:xfrm>
            <a:off x="2286000" y="3352800"/>
            <a:ext cx="4724400" cy="350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71750" y="1357313"/>
            <a:ext cx="4830763" cy="4991100"/>
          </a:xfrm>
          <a:prstGeom prst="rect">
            <a:avLst/>
          </a:prstGeom>
          <a:noFill/>
          <a:ln w="9525">
            <a:noFill/>
            <a:miter lim="800000"/>
            <a:headEnd/>
            <a:tailEnd/>
          </a:ln>
        </p:spPr>
      </p:pic>
      <p:sp>
        <p:nvSpPr>
          <p:cNvPr id="19459" name="Line 4"/>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19460" name="Line 6"/>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19461" name="Line 7"/>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19462" name="Line 8"/>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19463" name="Line 9"/>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19464" name="Line 10"/>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sp>
        <p:nvSpPr>
          <p:cNvPr id="19465" name="Rectangle 14"/>
          <p:cNvSpPr>
            <a:spLocks noChangeArrowheads="1"/>
          </p:cNvSpPr>
          <p:nvPr/>
        </p:nvSpPr>
        <p:spPr bwMode="auto">
          <a:xfrm>
            <a:off x="395288" y="1457325"/>
            <a:ext cx="2185987" cy="315913"/>
          </a:xfrm>
          <a:prstGeom prst="rect">
            <a:avLst/>
          </a:prstGeom>
          <a:noFill/>
          <a:ln w="9525">
            <a:noFill/>
            <a:miter lim="800000"/>
            <a:headEnd/>
            <a:tailEnd/>
          </a:ln>
        </p:spPr>
        <p:txBody>
          <a:bodyPr anchor="b"/>
          <a:lstStyle/>
          <a:p>
            <a:r>
              <a:rPr lang="en-US" sz="1000" b="1">
                <a:solidFill>
                  <a:srgbClr val="6699FF"/>
                </a:solidFill>
              </a:rPr>
              <a:t>Another Cylinder Types and their symbols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decel="50000" fill="hold">
                                          <p:stCondLst>
                                            <p:cond delay="0"/>
                                          </p:stCondLst>
                                        </p:cTn>
                                        <p:tgtEl>
                                          <p:spTgt spid="614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14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146"/>
                                        </p:tgtEl>
                                        <p:attrNameLst>
                                          <p:attrName>ppt_w</p:attrName>
                                        </p:attrNameLst>
                                      </p:cBhvr>
                                      <p:tavLst>
                                        <p:tav tm="0">
                                          <p:val>
                                            <p:strVal val="#ppt_w*.05"/>
                                          </p:val>
                                        </p:tav>
                                        <p:tav tm="100000">
                                          <p:val>
                                            <p:strVal val="#ppt_w"/>
                                          </p:val>
                                        </p:tav>
                                      </p:tavLst>
                                    </p:anim>
                                    <p:anim calcmode="lin" valueType="num">
                                      <p:cBhvr>
                                        <p:cTn id="10" dur="1000" fill="hold"/>
                                        <p:tgtEl>
                                          <p:spTgt spid="614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14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14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14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173038" y="1993900"/>
            <a:ext cx="4038600" cy="1866900"/>
          </a:xfrm>
          <a:prstGeom prst="rect">
            <a:avLst/>
          </a:prstGeom>
          <a:noFill/>
          <a:ln w="9525">
            <a:noFill/>
            <a:miter lim="800000"/>
            <a:headEnd/>
            <a:tailEnd/>
          </a:ln>
        </p:spPr>
      </p:pic>
      <p:pic>
        <p:nvPicPr>
          <p:cNvPr id="60419" name="Picture 3"/>
          <p:cNvPicPr>
            <a:picLocks noChangeAspect="1" noChangeArrowheads="1"/>
          </p:cNvPicPr>
          <p:nvPr/>
        </p:nvPicPr>
        <p:blipFill>
          <a:blip r:embed="rId3" cstate="print"/>
          <a:srcRect/>
          <a:stretch>
            <a:fillRect/>
          </a:stretch>
        </p:blipFill>
        <p:spPr bwMode="auto">
          <a:xfrm>
            <a:off x="4284663" y="1771650"/>
            <a:ext cx="4362450" cy="4610100"/>
          </a:xfrm>
          <a:prstGeom prst="rect">
            <a:avLst/>
          </a:prstGeom>
          <a:noFill/>
          <a:ln w="9525">
            <a:noFill/>
            <a:miter lim="800000"/>
            <a:headEnd/>
            <a:tailEnd/>
          </a:ln>
        </p:spPr>
      </p:pic>
      <p:sp>
        <p:nvSpPr>
          <p:cNvPr id="20484" name="Line 4"/>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20485" name="Line 5"/>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20486" name="Line 6"/>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20487" name="Line 7"/>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20488" name="Line 8"/>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20489" name="Line 9"/>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sp>
        <p:nvSpPr>
          <p:cNvPr id="20490" name="Rectangle 10"/>
          <p:cNvSpPr>
            <a:spLocks noChangeArrowheads="1"/>
          </p:cNvSpPr>
          <p:nvPr/>
        </p:nvSpPr>
        <p:spPr bwMode="auto">
          <a:xfrm>
            <a:off x="541338" y="1341438"/>
            <a:ext cx="3167062" cy="244475"/>
          </a:xfrm>
          <a:prstGeom prst="rect">
            <a:avLst/>
          </a:prstGeom>
          <a:noFill/>
          <a:ln w="9525">
            <a:noFill/>
            <a:miter lim="800000"/>
            <a:headEnd/>
            <a:tailEnd/>
          </a:ln>
        </p:spPr>
        <p:txBody>
          <a:bodyPr>
            <a:spAutoFit/>
          </a:bodyPr>
          <a:lstStyle/>
          <a:p>
            <a:r>
              <a:rPr lang="en-US" sz="1000" b="1">
                <a:solidFill>
                  <a:srgbClr val="6699FF"/>
                </a:solidFill>
              </a:rPr>
              <a:t>Symbols for Linear Actuators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checkerboard(across)">
                                      <p:cBhvr>
                                        <p:cTn id="7" dur="500"/>
                                        <p:tgtEl>
                                          <p:spTgt spid="60418"/>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60419"/>
                                        </p:tgtEl>
                                        <p:attrNameLst>
                                          <p:attrName>style.visibility</p:attrName>
                                        </p:attrNameLst>
                                      </p:cBhvr>
                                      <p:to>
                                        <p:strVal val="visible"/>
                                      </p:to>
                                    </p:set>
                                    <p:animEffect transition="in" filter="checkerboard(across)">
                                      <p:cBhvr>
                                        <p:cTn id="11"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1"/>
          <p:cNvSpPr>
            <a:spLocks noGrp="1"/>
          </p:cNvSpPr>
          <p:nvPr>
            <p:ph type="title"/>
          </p:nvPr>
        </p:nvSpPr>
        <p:spPr/>
        <p:txBody>
          <a:bodyPr>
            <a:normAutofit fontScale="90000"/>
          </a:bodyPr>
          <a:lstStyle/>
          <a:p>
            <a:pPr algn="r"/>
            <a:r>
              <a:rPr lang="ar-SA" sz="3600" b="1" smtClean="0">
                <a:solidFill>
                  <a:srgbClr val="FF0000"/>
                </a:solidFill>
                <a:cs typeface="B Zar" pitchFamily="2" charset="-78"/>
              </a:rPr>
              <a:t>فرمولهاي محاسباتي مربوط به سيلندرها</a:t>
            </a:r>
            <a:r>
              <a:rPr lang="en-US" sz="3600" smtClean="0">
                <a:solidFill>
                  <a:srgbClr val="FF0000"/>
                </a:solidFill>
                <a:cs typeface="B Zar" pitchFamily="2" charset="-78"/>
              </a:rPr>
              <a:t/>
            </a:r>
            <a:br>
              <a:rPr lang="en-US" sz="3600" smtClean="0">
                <a:solidFill>
                  <a:srgbClr val="FF0000"/>
                </a:solidFill>
                <a:cs typeface="B Zar" pitchFamily="2" charset="-78"/>
              </a:rPr>
            </a:br>
            <a:endParaRPr lang="fa-IR" sz="3600" smtClean="0">
              <a:solidFill>
                <a:srgbClr val="FF0000"/>
              </a:solidFill>
            </a:endParaRPr>
          </a:p>
        </p:txBody>
      </p:sp>
      <p:pic>
        <p:nvPicPr>
          <p:cNvPr id="1029" name="Picture 2"/>
          <p:cNvPicPr>
            <a:picLocks noGrp="1" noChangeAspect="1" noChangeArrowheads="1"/>
          </p:cNvPicPr>
          <p:nvPr>
            <p:ph idx="1"/>
          </p:nvPr>
        </p:nvPicPr>
        <p:blipFill>
          <a:blip r:embed="rId3" cstate="print"/>
          <a:srcRect l="20958" t="11179" r="19695" b="62968"/>
          <a:stretch>
            <a:fillRect/>
          </a:stretch>
        </p:blipFill>
        <p:spPr>
          <a:xfrm>
            <a:off x="747713" y="1066800"/>
            <a:ext cx="8396287" cy="2743200"/>
          </a:xfrm>
          <a:noFill/>
        </p:spPr>
      </p:pic>
      <p:graphicFrame>
        <p:nvGraphicFramePr>
          <p:cNvPr id="1026" name="Object 1"/>
          <p:cNvGraphicFramePr>
            <a:graphicFrameLocks noChangeAspect="1"/>
          </p:cNvGraphicFramePr>
          <p:nvPr/>
        </p:nvGraphicFramePr>
        <p:xfrm>
          <a:off x="1143000" y="3733800"/>
          <a:ext cx="1582738" cy="1447800"/>
        </p:xfrm>
        <a:graphic>
          <a:graphicData uri="http://schemas.openxmlformats.org/presentationml/2006/ole">
            <p:oleObj spid="_x0000_s5122" name="Equation" r:id="rId4" imgW="723600" imgH="660240" progId="Equation.3">
              <p:embed/>
            </p:oleObj>
          </a:graphicData>
        </a:graphic>
      </p:graphicFrame>
      <p:graphicFrame>
        <p:nvGraphicFramePr>
          <p:cNvPr id="1027" name="Object 3"/>
          <p:cNvGraphicFramePr>
            <a:graphicFrameLocks noChangeAspect="1"/>
          </p:cNvGraphicFramePr>
          <p:nvPr/>
        </p:nvGraphicFramePr>
        <p:xfrm>
          <a:off x="1066800" y="4800600"/>
          <a:ext cx="2590800" cy="609600"/>
        </p:xfrm>
        <a:graphic>
          <a:graphicData uri="http://schemas.openxmlformats.org/presentationml/2006/ole">
            <p:oleObj spid="_x0000_s5123" name="Equation" r:id="rId5" imgW="850680" imgH="241200" progId="Equation.3">
              <p:embed/>
            </p:oleObj>
          </a:graphicData>
        </a:graphic>
      </p:graphicFrame>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itle 1"/>
          <p:cNvSpPr>
            <a:spLocks noGrp="1"/>
          </p:cNvSpPr>
          <p:nvPr>
            <p:ph type="title"/>
          </p:nvPr>
        </p:nvSpPr>
        <p:spPr/>
        <p:txBody>
          <a:bodyPr/>
          <a:lstStyle/>
          <a:p>
            <a:endParaRPr lang="fa-IR" smtClean="0"/>
          </a:p>
        </p:txBody>
      </p:sp>
      <p:pic>
        <p:nvPicPr>
          <p:cNvPr id="2053" name="Picture 2"/>
          <p:cNvPicPr>
            <a:picLocks noGrp="1" noChangeAspect="1" noChangeArrowheads="1"/>
          </p:cNvPicPr>
          <p:nvPr>
            <p:ph idx="1"/>
          </p:nvPr>
        </p:nvPicPr>
        <p:blipFill>
          <a:blip r:embed="rId3" cstate="print"/>
          <a:srcRect l="20958" t="49980" r="19695" b="22417"/>
          <a:stretch>
            <a:fillRect/>
          </a:stretch>
        </p:blipFill>
        <p:spPr>
          <a:xfrm>
            <a:off x="838200" y="0"/>
            <a:ext cx="8305800" cy="2897188"/>
          </a:xfrm>
          <a:noFill/>
        </p:spPr>
      </p:pic>
      <p:graphicFrame>
        <p:nvGraphicFramePr>
          <p:cNvPr id="2050" name="Object 1"/>
          <p:cNvGraphicFramePr>
            <a:graphicFrameLocks noChangeAspect="1"/>
          </p:cNvGraphicFramePr>
          <p:nvPr/>
        </p:nvGraphicFramePr>
        <p:xfrm>
          <a:off x="381000" y="2057400"/>
          <a:ext cx="4079875" cy="3087688"/>
        </p:xfrm>
        <a:graphic>
          <a:graphicData uri="http://schemas.openxmlformats.org/presentationml/2006/ole">
            <p:oleObj spid="_x0000_s6146" name="Equation" r:id="rId4" imgW="1866600" imgH="1409400" progId="Equation.3">
              <p:embed/>
            </p:oleObj>
          </a:graphicData>
        </a:graphic>
      </p:graphicFrame>
      <p:graphicFrame>
        <p:nvGraphicFramePr>
          <p:cNvPr id="2051" name="Object 4"/>
          <p:cNvGraphicFramePr>
            <a:graphicFrameLocks noChangeAspect="1"/>
          </p:cNvGraphicFramePr>
          <p:nvPr/>
        </p:nvGraphicFramePr>
        <p:xfrm>
          <a:off x="381000" y="5303838"/>
          <a:ext cx="2590800" cy="1173162"/>
        </p:xfrm>
        <a:graphic>
          <a:graphicData uri="http://schemas.openxmlformats.org/presentationml/2006/ole">
            <p:oleObj spid="_x0000_s6147" name="Equation" r:id="rId5" imgW="939600" imgH="457200" progId="Equation.3">
              <p:embed/>
            </p:oleObj>
          </a:graphicData>
        </a:graphic>
      </p:graphicFrame>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p:txBody>
          <a:bodyPr/>
          <a:lstStyle/>
          <a:p>
            <a:endParaRPr lang="fa-IR" smtClean="0"/>
          </a:p>
        </p:txBody>
      </p:sp>
      <p:pic>
        <p:nvPicPr>
          <p:cNvPr id="3077" name="Picture 2"/>
          <p:cNvPicPr>
            <a:picLocks noGrp="1" noChangeAspect="1" noChangeArrowheads="1"/>
          </p:cNvPicPr>
          <p:nvPr>
            <p:ph idx="1"/>
          </p:nvPr>
        </p:nvPicPr>
        <p:blipFill>
          <a:blip r:embed="rId3" cstate="print"/>
          <a:srcRect l="20958" t="11784" r="19695" b="70100"/>
          <a:stretch>
            <a:fillRect/>
          </a:stretch>
        </p:blipFill>
        <p:spPr>
          <a:xfrm>
            <a:off x="157163" y="0"/>
            <a:ext cx="8986837" cy="2057400"/>
          </a:xfrm>
          <a:noFill/>
        </p:spPr>
      </p:pic>
      <p:graphicFrame>
        <p:nvGraphicFramePr>
          <p:cNvPr id="3074" name="Object 3"/>
          <p:cNvGraphicFramePr>
            <a:graphicFrameLocks noChangeAspect="1"/>
          </p:cNvGraphicFramePr>
          <p:nvPr/>
        </p:nvGraphicFramePr>
        <p:xfrm>
          <a:off x="990600" y="2057400"/>
          <a:ext cx="2155825" cy="1500188"/>
        </p:xfrm>
        <a:graphic>
          <a:graphicData uri="http://schemas.openxmlformats.org/presentationml/2006/ole">
            <p:oleObj spid="_x0000_s7170" name="Equation" r:id="rId4" imgW="634680" imgH="444240" progId="Equation.3">
              <p:embed/>
            </p:oleObj>
          </a:graphicData>
        </a:graphic>
      </p:graphicFrame>
      <p:graphicFrame>
        <p:nvGraphicFramePr>
          <p:cNvPr id="3075" name="Object 4"/>
          <p:cNvGraphicFramePr>
            <a:graphicFrameLocks noChangeAspect="1"/>
          </p:cNvGraphicFramePr>
          <p:nvPr/>
        </p:nvGraphicFramePr>
        <p:xfrm>
          <a:off x="838200" y="4267200"/>
          <a:ext cx="2286000" cy="1485900"/>
        </p:xfrm>
        <a:graphic>
          <a:graphicData uri="http://schemas.openxmlformats.org/presentationml/2006/ole">
            <p:oleObj spid="_x0000_s7171" name="Equation" r:id="rId5" imgW="698400" imgH="457200" progId="Equation.3">
              <p:embed/>
            </p:oleObj>
          </a:graphicData>
        </a:graphic>
      </p:graphicFrame>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itle 1"/>
          <p:cNvSpPr>
            <a:spLocks noGrp="1"/>
          </p:cNvSpPr>
          <p:nvPr>
            <p:ph type="title"/>
          </p:nvPr>
        </p:nvSpPr>
        <p:spPr/>
        <p:txBody>
          <a:bodyPr/>
          <a:lstStyle/>
          <a:p>
            <a:endParaRPr lang="fa-IR" smtClean="0"/>
          </a:p>
        </p:txBody>
      </p:sp>
      <p:pic>
        <p:nvPicPr>
          <p:cNvPr id="4101" name="Picture 2"/>
          <p:cNvPicPr>
            <a:picLocks noGrp="1" noChangeAspect="1" noChangeArrowheads="1"/>
          </p:cNvPicPr>
          <p:nvPr>
            <p:ph idx="1"/>
          </p:nvPr>
        </p:nvPicPr>
        <p:blipFill>
          <a:blip r:embed="rId3" cstate="print"/>
          <a:srcRect l="20958" t="53734" r="19695" b="23386"/>
          <a:stretch>
            <a:fillRect/>
          </a:stretch>
        </p:blipFill>
        <p:spPr>
          <a:xfrm>
            <a:off x="381000" y="0"/>
            <a:ext cx="8763000" cy="2533650"/>
          </a:xfrm>
          <a:noFill/>
        </p:spPr>
      </p:pic>
      <p:graphicFrame>
        <p:nvGraphicFramePr>
          <p:cNvPr id="4098" name="Object 3"/>
          <p:cNvGraphicFramePr>
            <a:graphicFrameLocks noChangeAspect="1"/>
          </p:cNvGraphicFramePr>
          <p:nvPr/>
        </p:nvGraphicFramePr>
        <p:xfrm>
          <a:off x="968375" y="2535238"/>
          <a:ext cx="2200275" cy="1457325"/>
        </p:xfrm>
        <a:graphic>
          <a:graphicData uri="http://schemas.openxmlformats.org/presentationml/2006/ole">
            <p:oleObj spid="_x0000_s8194" name="Equation" r:id="rId4" imgW="647640" imgH="431640" progId="Equation.3">
              <p:embed/>
            </p:oleObj>
          </a:graphicData>
        </a:graphic>
      </p:graphicFrame>
      <p:graphicFrame>
        <p:nvGraphicFramePr>
          <p:cNvPr id="4099" name="Object 3"/>
          <p:cNvGraphicFramePr>
            <a:graphicFrameLocks noChangeAspect="1"/>
          </p:cNvGraphicFramePr>
          <p:nvPr/>
        </p:nvGraphicFramePr>
        <p:xfrm>
          <a:off x="990600" y="4343400"/>
          <a:ext cx="2438400" cy="1403350"/>
        </p:xfrm>
        <a:graphic>
          <a:graphicData uri="http://schemas.openxmlformats.org/presentationml/2006/ole">
            <p:oleObj spid="_x0000_s8195" name="Equation" r:id="rId5" imgW="698400" imgH="431640" progId="Equation.3">
              <p:embed/>
            </p:oleObj>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533400" y="0"/>
            <a:ext cx="8077200" cy="6740525"/>
          </a:xfrm>
          <a:prstGeom prst="rect">
            <a:avLst/>
          </a:prstGeom>
          <a:noFill/>
          <a:ln w="9525">
            <a:noFill/>
            <a:miter lim="800000"/>
            <a:headEnd/>
            <a:tailEnd/>
          </a:ln>
        </p:spPr>
        <p:txBody>
          <a:bodyPr anchor="ctr">
            <a:spAutoFit/>
          </a:bodyPr>
          <a:lstStyle/>
          <a:p>
            <a:pPr algn="justLow" rtl="1" eaLnBrk="0" hangingPunct="0">
              <a:lnSpc>
                <a:spcPct val="150000"/>
              </a:lnSpc>
            </a:pPr>
            <a:r>
              <a:rPr lang="ar-SA" sz="3200" b="1">
                <a:solidFill>
                  <a:srgbClr val="FF0000"/>
                </a:solidFill>
                <a:ea typeface="Calibri" pitchFamily="34" charset="0"/>
                <a:cs typeface="B Lotus" pitchFamily="2" charset="-78"/>
              </a:rPr>
              <a:t>پمپ ها با جا به جايي غير مثبت </a:t>
            </a:r>
            <a:r>
              <a:rPr lang="ar-SA" sz="3200" b="1">
                <a:solidFill>
                  <a:srgbClr val="000080"/>
                </a:solidFill>
                <a:ea typeface="Calibri" pitchFamily="34" charset="0"/>
                <a:cs typeface="B Lotus" pitchFamily="2" charset="-78"/>
              </a:rPr>
              <a:t>:</a:t>
            </a:r>
            <a:r>
              <a:rPr lang="ar-SA" sz="3200" b="1">
                <a:ea typeface="Calibri" pitchFamily="34" charset="0"/>
                <a:cs typeface="B Lotus" pitchFamily="2" charset="-78"/>
              </a:rPr>
              <a:t> توانايي مقاومت در فشار هاي بالا را ندارند و به ندرت در صنعت هيدروليک مورد استفاده قرار مي گيرند و معمولا به عنوان انتقال اوليه سيال از نقطه اي به نقطه ديگر بکار گرفته مي شوند. بطور کلي اين پمپ ها براي سيستم هاي فشار پايين و جريان بالا که حداکثر ظرفيت فشاري آنها به </a:t>
            </a:r>
            <a:r>
              <a:rPr lang="en-US" sz="3200" b="1">
                <a:latin typeface="Tahoma" pitchFamily="34" charset="0"/>
                <a:ea typeface="Calibri" pitchFamily="34" charset="0"/>
                <a:cs typeface="B Lotus" pitchFamily="2" charset="-78"/>
              </a:rPr>
              <a:t>250psi</a:t>
            </a:r>
            <a:r>
              <a:rPr lang="en-US" sz="3200" b="1">
                <a:ea typeface="Calibri" pitchFamily="34" charset="0"/>
                <a:cs typeface="B Lotus" pitchFamily="2" charset="-78"/>
              </a:rPr>
              <a:t> </a:t>
            </a:r>
            <a:r>
              <a:rPr lang="en-US" sz="3200" b="1">
                <a:latin typeface="Tahoma" pitchFamily="34" charset="0"/>
                <a:ea typeface="Calibri" pitchFamily="34" charset="0"/>
                <a:cs typeface="B Lotus" pitchFamily="2" charset="-78"/>
              </a:rPr>
              <a:t> </a:t>
            </a:r>
            <a:r>
              <a:rPr lang="ar-SA" sz="3200" b="1">
                <a:latin typeface="Calibri" pitchFamily="34" charset="0"/>
                <a:ea typeface="Calibri" pitchFamily="34" charset="0"/>
                <a:cs typeface="B Lotus" pitchFamily="2" charset="-78"/>
              </a:rPr>
              <a:t> </a:t>
            </a:r>
            <a:r>
              <a:rPr lang="ar-SA" sz="3200" b="1">
                <a:ea typeface="Calibri" pitchFamily="34" charset="0"/>
                <a:cs typeface="B Lotus" pitchFamily="2" charset="-78"/>
              </a:rPr>
              <a:t> تا</a:t>
            </a:r>
            <a:r>
              <a:rPr lang="en-US" sz="3200" b="1">
                <a:latin typeface="Tahoma" pitchFamily="34" charset="0"/>
                <a:ea typeface="Calibri" pitchFamily="34" charset="0"/>
                <a:cs typeface="B Lotus" pitchFamily="2" charset="-78"/>
              </a:rPr>
              <a:t>3000si</a:t>
            </a:r>
            <a:r>
              <a:rPr lang="en-US" sz="3200" b="1">
                <a:ea typeface="Calibri" pitchFamily="34" charset="0"/>
                <a:cs typeface="B Lotus" pitchFamily="2" charset="-78"/>
              </a:rPr>
              <a:t> </a:t>
            </a:r>
            <a:r>
              <a:rPr lang="en-US" sz="3200" b="1">
                <a:latin typeface="Tahoma" pitchFamily="34" charset="0"/>
                <a:ea typeface="Calibri" pitchFamily="34" charset="0"/>
                <a:cs typeface="B Lotus" pitchFamily="2" charset="-78"/>
              </a:rPr>
              <a:t> </a:t>
            </a:r>
            <a:r>
              <a:rPr lang="ar-SA" sz="3200" b="1">
                <a:latin typeface="Calibri" pitchFamily="34" charset="0"/>
                <a:ea typeface="Calibri" pitchFamily="34" charset="0"/>
                <a:cs typeface="B Lotus" pitchFamily="2" charset="-78"/>
              </a:rPr>
              <a:t> </a:t>
            </a:r>
            <a:r>
              <a:rPr lang="ar-SA" sz="3200" b="1">
                <a:ea typeface="Calibri" pitchFamily="34" charset="0"/>
                <a:cs typeface="B Lotus" pitchFamily="2" charset="-78"/>
              </a:rPr>
              <a:t>محدود مي گردد مناسب است. پمپ هاي گريز از مرکز (سانتريفوژ) و محوري نمونه کاربردي پمپ هاي با جابجايي غير مثبت مي باشد.</a:t>
            </a:r>
            <a:endParaRPr lang="ar-SA" sz="3200" b="1">
              <a:cs typeface="B Lotus" pitchFamily="2" charset="-78"/>
            </a:endParaRP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0" y="0"/>
            <a:ext cx="8991600" cy="3108325"/>
          </a:xfrm>
          <a:prstGeom prst="rect">
            <a:avLst/>
          </a:prstGeom>
          <a:noFill/>
          <a:ln w="9525">
            <a:noFill/>
            <a:miter lim="800000"/>
            <a:headEnd/>
            <a:tailEnd/>
          </a:ln>
        </p:spPr>
        <p:txBody>
          <a:bodyPr anchor="ctr">
            <a:spAutoFit/>
          </a:bodyPr>
          <a:lstStyle/>
          <a:p>
            <a:pPr algn="r" rtl="1"/>
            <a:endParaRPr lang="en-US" sz="2800" b="1">
              <a:solidFill>
                <a:srgbClr val="FFC000"/>
              </a:solidFill>
              <a:cs typeface="B Zar" pitchFamily="2" charset="-78"/>
            </a:endParaRPr>
          </a:p>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r>
              <a:rPr lang="ar-SA" sz="2800">
                <a:cs typeface="B Zar" pitchFamily="2" charset="-78"/>
              </a:rPr>
              <a:t>در انتخاب سيلندرهاي هيدروليك موارد ذيل بايد در نظر گرفته شود:</a:t>
            </a:r>
            <a:endParaRPr lang="en-US" sz="2800">
              <a:cs typeface="B Zar" pitchFamily="2" charset="-78"/>
            </a:endParaRPr>
          </a:p>
          <a:p>
            <a:pPr algn="r" rtl="1"/>
            <a:r>
              <a:rPr lang="ar-SA" sz="2800">
                <a:cs typeface="B Zar" pitchFamily="2" charset="-78"/>
              </a:rPr>
              <a:t> </a:t>
            </a:r>
            <a:endParaRPr lang="en-US" sz="2800">
              <a:cs typeface="B Zar" pitchFamily="2" charset="-78"/>
            </a:endParaRPr>
          </a:p>
          <a:p>
            <a:pPr algn="r" rtl="1"/>
            <a:r>
              <a:rPr lang="ar-SA" sz="2800">
                <a:cs typeface="B Zar" pitchFamily="2" charset="-78"/>
              </a:rPr>
              <a:t> </a:t>
            </a:r>
            <a:endParaRPr lang="en-US" sz="2800">
              <a:cs typeface="B Zar" pitchFamily="2" charset="-78"/>
            </a:endParaRPr>
          </a:p>
          <a:p>
            <a:pPr algn="r" rtl="1"/>
            <a:r>
              <a:rPr lang="ar-SA" sz="2800">
                <a:cs typeface="B Zar" pitchFamily="2" charset="-78"/>
              </a:rPr>
              <a:t> </a:t>
            </a:r>
            <a:endParaRPr lang="en-US" sz="2800">
              <a:cs typeface="B Zar" pitchFamily="2" charset="-78"/>
            </a:endParaRPr>
          </a:p>
          <a:p>
            <a:pPr algn="r" rtl="1"/>
            <a:r>
              <a:rPr lang="ar-SA" sz="2800">
                <a:cs typeface="B Zar" pitchFamily="2" charset="-78"/>
              </a:rPr>
              <a:t> </a:t>
            </a:r>
            <a:endParaRPr lang="en-US" sz="2800">
              <a:cs typeface="B Zar" pitchFamily="2" charset="-78"/>
            </a:endParaRPr>
          </a:p>
        </p:txBody>
      </p:sp>
      <p:sp>
        <p:nvSpPr>
          <p:cNvPr id="22531"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pic>
        <p:nvPicPr>
          <p:cNvPr id="22532" name="Picture 5" descr="E:\tadris\HYDROULIC+PNEUMATIC\hydrolices\Hyd.Component 2\Picture 105.jpg"/>
          <p:cNvPicPr>
            <a:picLocks noChangeAspect="1" noChangeArrowheads="1"/>
          </p:cNvPicPr>
          <p:nvPr/>
        </p:nvPicPr>
        <p:blipFill>
          <a:blip r:embed="rId2" cstate="print"/>
          <a:srcRect/>
          <a:stretch>
            <a:fillRect/>
          </a:stretch>
        </p:blipFill>
        <p:spPr bwMode="auto">
          <a:xfrm>
            <a:off x="1447800" y="1508125"/>
            <a:ext cx="64008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ChangeArrowheads="1"/>
          </p:cNvSpPr>
          <p:nvPr/>
        </p:nvSpPr>
        <p:spPr bwMode="auto">
          <a:xfrm>
            <a:off x="0" y="609600"/>
            <a:ext cx="8991600" cy="4400550"/>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fa-IR" sz="2800" b="1">
              <a:cs typeface="B Zar" pitchFamily="2" charset="-78"/>
            </a:endParaRPr>
          </a:p>
          <a:p>
            <a:pPr algn="r" rtl="1"/>
            <a:r>
              <a:rPr lang="fa-IR" sz="2800" b="1">
                <a:cs typeface="B Zar" pitchFamily="2" charset="-78"/>
              </a:rPr>
              <a:t>1</a:t>
            </a:r>
            <a:r>
              <a:rPr lang="ar-SA" sz="2800" b="1">
                <a:cs typeface="B Zar" pitchFamily="2" charset="-78"/>
              </a:rPr>
              <a:t>-حداكثر فشار كاري سيستم</a:t>
            </a:r>
            <a:endParaRPr lang="en-US" sz="2800">
              <a:cs typeface="B Zar" pitchFamily="2" charset="-78"/>
            </a:endParaRPr>
          </a:p>
          <a:p>
            <a:pPr algn="r" rtl="1"/>
            <a:r>
              <a:rPr lang="ar-SA" sz="2800">
                <a:cs typeface="B Zar" pitchFamily="2" charset="-78"/>
              </a:rPr>
              <a:t>رنج فشار كاري استاندارد براي المانهاي هيدروليك به صورت</a:t>
            </a:r>
            <a:r>
              <a:rPr lang="en-US" sz="2800" i="1">
                <a:cs typeface="B Zar" pitchFamily="2" charset="-78"/>
              </a:rPr>
              <a:t>315,250,200,160,100,63,40,25</a:t>
            </a:r>
            <a:r>
              <a:rPr lang="ar-SA" sz="2800">
                <a:cs typeface="B Zar" pitchFamily="2" charset="-78"/>
              </a:rPr>
              <a:t>   </a:t>
            </a:r>
            <a:r>
              <a:rPr lang="en-US" sz="2800" i="1">
                <a:cs typeface="B Zar" pitchFamily="2" charset="-78"/>
              </a:rPr>
              <a:t>600bar,500,400,</a:t>
            </a:r>
            <a:r>
              <a:rPr lang="fa-IR" sz="2800" i="1">
                <a:cs typeface="B Zar" pitchFamily="2" charset="-78"/>
              </a:rPr>
              <a:t> </a:t>
            </a:r>
            <a:r>
              <a:rPr lang="ar-SA" sz="2800">
                <a:cs typeface="B Zar" pitchFamily="2" charset="-78"/>
              </a:rPr>
              <a:t> ميباشد. با اينحال سازنده هاي مختلف بعضا رنجهاي محدودتر يا متنوع تري را انتخاب ميكنند. براي مثال ركسروت محدوده فشار كاري سيلندرهاي خود را به صورت </a:t>
            </a:r>
            <a:r>
              <a:rPr lang="en-US" sz="2800" i="1">
                <a:cs typeface="B Zar" pitchFamily="2" charset="-78"/>
              </a:rPr>
              <a:t>350bar,250,105</a:t>
            </a:r>
            <a:r>
              <a:rPr lang="ar-SA" sz="2800">
                <a:cs typeface="B Zar" pitchFamily="2" charset="-78"/>
              </a:rPr>
              <a:t>  قرار داده است. فشارهاي مذكور حداكثر فشاريست كه مصرف كننده مجاز است به سيلندر اعمال نمايد. </a:t>
            </a:r>
            <a:endParaRPr lang="en-US" sz="2800">
              <a:cs typeface="B Zar" pitchFamily="2" charset="-78"/>
            </a:endParaRPr>
          </a:p>
          <a:p>
            <a:pPr algn="r" rtl="1"/>
            <a:endParaRPr lang="en-US" sz="2800">
              <a:cs typeface="B Zar" pitchFamily="2" charset="-78"/>
            </a:endParaRPr>
          </a:p>
        </p:txBody>
      </p:sp>
      <p:sp>
        <p:nvSpPr>
          <p:cNvPr id="23555"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ChangeArrowheads="1"/>
          </p:cNvSpPr>
          <p:nvPr/>
        </p:nvSpPr>
        <p:spPr bwMode="auto">
          <a:xfrm>
            <a:off x="0" y="609600"/>
            <a:ext cx="8991600" cy="5694363"/>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fa-IR" sz="2800" b="1">
              <a:cs typeface="B Zar" pitchFamily="2" charset="-78"/>
            </a:endParaRPr>
          </a:p>
          <a:p>
            <a:pPr algn="r" rtl="1"/>
            <a:r>
              <a:rPr lang="fa-IR" sz="2800" b="1">
                <a:cs typeface="B Zar" pitchFamily="2" charset="-78"/>
              </a:rPr>
              <a:t>2</a:t>
            </a:r>
            <a:r>
              <a:rPr lang="ar-SA" sz="2800" b="1">
                <a:cs typeface="B Zar" pitchFamily="2" charset="-78"/>
              </a:rPr>
              <a:t>-قطر پيستون و ميله پيستون</a:t>
            </a:r>
            <a:endParaRPr lang="en-US" sz="2800">
              <a:cs typeface="B Zar" pitchFamily="2" charset="-78"/>
            </a:endParaRPr>
          </a:p>
          <a:p>
            <a:pPr algn="r" rtl="1"/>
            <a:r>
              <a:rPr lang="ar-SA" sz="2800">
                <a:cs typeface="B Zar" pitchFamily="2" charset="-78"/>
              </a:rPr>
              <a:t>ميزان نيرويي كه يك سيلندر هيدروليكي ميتواند توليد كند، تابع فشار كاري و سطح پيستون آن ميباشد. هر چه قطر پيستون بزرگتر در نظر گرفته شود نيرويي كه سيلندر ميتواند توليد كند بزرگتر خواهد بود. اين موضوع براي سطح ميله پيستون به صورت معكوس است يعني هر چه قطر ميله پيستون بيشتر باشد سطح موثر اعمال نيرو در جلوي سيلندر كاهش ميابد و سيلندر در برگشت نيروي كمتري توليد ميكند. </a:t>
            </a:r>
            <a:endParaRPr lang="en-US" sz="2800">
              <a:cs typeface="B Zar" pitchFamily="2" charset="-78"/>
            </a:endParaRPr>
          </a:p>
          <a:p>
            <a:pPr algn="r" rtl="1"/>
            <a:r>
              <a:rPr lang="ar-SA" sz="2800">
                <a:cs typeface="B Zar" pitchFamily="2" charset="-78"/>
              </a:rPr>
              <a:t>در جدول(1) محدوده قطرهاي مختلف براي پيستون و ميله پيستون مربوط به محصولات ركسروت نشان داده شده است. براي مثال سيلندري كه قطر پيستون آن </a:t>
            </a:r>
            <a:r>
              <a:rPr lang="en-US" sz="2800" i="1">
                <a:cs typeface="B Zar" pitchFamily="2" charset="-78"/>
              </a:rPr>
              <a:t>63mm</a:t>
            </a:r>
            <a:r>
              <a:rPr lang="ar-SA" sz="2800">
                <a:cs typeface="B Zar" pitchFamily="2" charset="-78"/>
              </a:rPr>
              <a:t> و قطر ميله پيستون آن </a:t>
            </a:r>
            <a:r>
              <a:rPr lang="en-US" sz="2800" i="1">
                <a:cs typeface="B Zar" pitchFamily="2" charset="-78"/>
              </a:rPr>
              <a:t>28mm</a:t>
            </a:r>
            <a:r>
              <a:rPr lang="ar-SA" sz="2800">
                <a:cs typeface="B Zar" pitchFamily="2" charset="-78"/>
              </a:rPr>
              <a:t> ميباشد در جدول به صورت </a:t>
            </a:r>
            <a:r>
              <a:rPr lang="en-US" sz="2800" i="1">
                <a:cs typeface="B Zar" pitchFamily="2" charset="-78"/>
              </a:rPr>
              <a:t>63/28</a:t>
            </a:r>
            <a:r>
              <a:rPr lang="ar-SA" sz="2800">
                <a:cs typeface="B Zar" pitchFamily="2" charset="-78"/>
              </a:rPr>
              <a:t>  نمايش داده شده است.</a:t>
            </a:r>
            <a:endParaRPr lang="en-US" sz="2800">
              <a:cs typeface="B Zar" pitchFamily="2" charset="-78"/>
            </a:endParaRPr>
          </a:p>
          <a:p>
            <a:pPr algn="r" rtl="1"/>
            <a:endParaRPr lang="en-US" sz="2800">
              <a:cs typeface="B Zar" pitchFamily="2" charset="-78"/>
            </a:endParaRPr>
          </a:p>
        </p:txBody>
      </p:sp>
      <p:sp>
        <p:nvSpPr>
          <p:cNvPr id="24579"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ChangeArrowheads="1"/>
          </p:cNvSpPr>
          <p:nvPr/>
        </p:nvSpPr>
        <p:spPr bwMode="auto">
          <a:xfrm>
            <a:off x="0" y="609600"/>
            <a:ext cx="8991600" cy="1384300"/>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fa-IR" sz="2800" b="1">
              <a:cs typeface="B Zar" pitchFamily="2" charset="-78"/>
            </a:endParaRPr>
          </a:p>
          <a:p>
            <a:pPr algn="r" rtl="1"/>
            <a:endParaRPr lang="en-US" sz="2800">
              <a:cs typeface="B Zar" pitchFamily="2" charset="-78"/>
            </a:endParaRPr>
          </a:p>
        </p:txBody>
      </p:sp>
      <p:sp>
        <p:nvSpPr>
          <p:cNvPr id="25603"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pic>
        <p:nvPicPr>
          <p:cNvPr id="25604" name="Picture 2"/>
          <p:cNvPicPr>
            <a:picLocks noChangeAspect="1" noChangeArrowheads="1"/>
          </p:cNvPicPr>
          <p:nvPr/>
        </p:nvPicPr>
        <p:blipFill>
          <a:blip r:embed="rId2" cstate="print"/>
          <a:srcRect l="21249" t="21875" r="18750" b="6250"/>
          <a:stretch>
            <a:fillRect/>
          </a:stretch>
        </p:blipFill>
        <p:spPr bwMode="auto">
          <a:xfrm>
            <a:off x="381000" y="1066800"/>
            <a:ext cx="8056563"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0" y="609600"/>
            <a:ext cx="8991600" cy="6124575"/>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fa-IR" sz="2800" b="1">
              <a:cs typeface="B Zar" pitchFamily="2" charset="-78"/>
            </a:endParaRPr>
          </a:p>
          <a:p>
            <a:pPr algn="r" rtl="1"/>
            <a:r>
              <a:rPr lang="ar-SA" sz="2800" b="1">
                <a:cs typeface="B Zar" pitchFamily="2" charset="-78"/>
              </a:rPr>
              <a:t>3-نسبت سطح</a:t>
            </a:r>
            <a:endParaRPr lang="en-US" sz="2800">
              <a:cs typeface="B Zar" pitchFamily="2" charset="-78"/>
            </a:endParaRPr>
          </a:p>
          <a:p>
            <a:pPr algn="r" rtl="1"/>
            <a:r>
              <a:rPr lang="ar-SA" sz="2800">
                <a:cs typeface="B Zar" pitchFamily="2" charset="-78"/>
              </a:rPr>
              <a:t>اين ضريب به صورت زير تعريف ميگردد:</a:t>
            </a:r>
            <a:endParaRPr lang="en-US" sz="2800">
              <a:cs typeface="B Zar" pitchFamily="2" charset="-78"/>
            </a:endParaRPr>
          </a:p>
          <a:p>
            <a:pPr algn="r" rtl="1"/>
            <a:r>
              <a:rPr lang="ar-SA" sz="2800">
                <a:cs typeface="B Zar" pitchFamily="2" charset="-78"/>
              </a:rPr>
              <a:t>كه در آن </a:t>
            </a:r>
            <a:r>
              <a:rPr lang="en-US" sz="2800" i="1">
                <a:cs typeface="B Zar" pitchFamily="2" charset="-78"/>
              </a:rPr>
              <a:t>A</a:t>
            </a:r>
            <a:r>
              <a:rPr lang="en-US" sz="2800" i="1" baseline="-25000">
                <a:cs typeface="B Zar" pitchFamily="2" charset="-78"/>
              </a:rPr>
              <a:t>p</a:t>
            </a:r>
            <a:r>
              <a:rPr lang="en-US" sz="2800" baseline="-25000">
                <a:cs typeface="B Zar" pitchFamily="2" charset="-78"/>
              </a:rPr>
              <a:t> </a:t>
            </a:r>
            <a:r>
              <a:rPr lang="ar-SA" sz="2800">
                <a:cs typeface="B Zar" pitchFamily="2" charset="-78"/>
              </a:rPr>
              <a:t> سطح پيستون و </a:t>
            </a:r>
            <a:r>
              <a:rPr lang="en-US" sz="2800" i="1">
                <a:cs typeface="B Zar" pitchFamily="2" charset="-78"/>
              </a:rPr>
              <a:t>A</a:t>
            </a:r>
            <a:r>
              <a:rPr lang="en-US" sz="2800" i="1" baseline="-25000">
                <a:cs typeface="B Zar" pitchFamily="2" charset="-78"/>
              </a:rPr>
              <a:t>St</a:t>
            </a:r>
            <a:r>
              <a:rPr lang="en-US" sz="2800" baseline="-25000">
                <a:cs typeface="B Zar" pitchFamily="2" charset="-78"/>
              </a:rPr>
              <a:t> </a:t>
            </a:r>
            <a:r>
              <a:rPr lang="ar-SA" sz="2800">
                <a:cs typeface="B Zar" pitchFamily="2" charset="-78"/>
              </a:rPr>
              <a:t> سطح ميله پيستون ميباشد. براي ابعاد استاندارد پيستون و ميله پيستون ها، شش خانواده مختلف  تعيين شده است. يعني با تعريف شش مقدار مختلف براي ارزش اسمي   به صورت </a:t>
            </a:r>
            <a:r>
              <a:rPr lang="en-US" sz="2800" i="1">
                <a:cs typeface="B Zar" pitchFamily="2" charset="-78"/>
              </a:rPr>
              <a:t>5,2.5,2,1.6,1.4,1.25</a:t>
            </a:r>
            <a:r>
              <a:rPr lang="ar-SA" sz="2800">
                <a:cs typeface="B Zar" pitchFamily="2" charset="-78"/>
              </a:rPr>
              <a:t>  ميتوان قطر پيستون و ميله پيستون را نسبت به هم محاسبه نمود. البته بايد توجه داشت كه با اختيار نمودن دو عدد مشخص براي قطر پيستون و ميله پيستون الزاما به اعداد ذكر شده براي   دست نمي يابيم، بلكه مقادير واقعي  اعدادي نزديك به ارزش اسمي   ميباشند. براي مثال در خانواده  ، ارزش واقعي  به صورت </a:t>
            </a:r>
            <a:r>
              <a:rPr lang="en-US" sz="2800" i="1">
                <a:cs typeface="B Zar" pitchFamily="2" charset="-78"/>
              </a:rPr>
              <a:t>1.3,1.25,1.24</a:t>
            </a:r>
            <a:r>
              <a:rPr lang="ar-SA" sz="2800">
                <a:cs typeface="B Zar" pitchFamily="2" charset="-78"/>
              </a:rPr>
              <a:t>  ميباشد. در جدول (2) مقادير مربوط به ارزش اسمي  بهمراه قطر پيستون و ميله پيستون سيلندرهاي مختلف نشان داده شده است.</a:t>
            </a:r>
            <a:endParaRPr lang="en-US" sz="2800">
              <a:cs typeface="B Zar" pitchFamily="2" charset="-78"/>
            </a:endParaRPr>
          </a:p>
          <a:p>
            <a:pPr algn="r" rtl="1"/>
            <a:endParaRPr lang="en-US" sz="2800">
              <a:cs typeface="B Zar" pitchFamily="2" charset="-78"/>
            </a:endParaRPr>
          </a:p>
        </p:txBody>
      </p:sp>
      <p:sp>
        <p:nvSpPr>
          <p:cNvPr id="26627"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ChangeArrowheads="1"/>
          </p:cNvSpPr>
          <p:nvPr/>
        </p:nvSpPr>
        <p:spPr bwMode="auto">
          <a:xfrm>
            <a:off x="0" y="609600"/>
            <a:ext cx="8991600" cy="954088"/>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en-US" sz="2800">
              <a:cs typeface="B Zar" pitchFamily="2" charset="-78"/>
            </a:endParaRPr>
          </a:p>
        </p:txBody>
      </p:sp>
      <p:sp>
        <p:nvSpPr>
          <p:cNvPr id="27651"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pic>
        <p:nvPicPr>
          <p:cNvPr id="27652" name="Picture 2"/>
          <p:cNvPicPr>
            <a:picLocks noChangeAspect="1" noChangeArrowheads="1"/>
          </p:cNvPicPr>
          <p:nvPr/>
        </p:nvPicPr>
        <p:blipFill>
          <a:blip r:embed="rId2" cstate="print"/>
          <a:srcRect l="26875" t="36458" r="26875" b="19792"/>
          <a:stretch>
            <a:fillRect/>
          </a:stretch>
        </p:blipFill>
        <p:spPr bwMode="auto">
          <a:xfrm>
            <a:off x="228600" y="1524000"/>
            <a:ext cx="8915400" cy="505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ChangeArrowheads="1"/>
          </p:cNvSpPr>
          <p:nvPr/>
        </p:nvSpPr>
        <p:spPr bwMode="auto">
          <a:xfrm>
            <a:off x="0" y="609600"/>
            <a:ext cx="8991600" cy="3970338"/>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fa-IR" sz="2800" b="1">
              <a:cs typeface="B Zar" pitchFamily="2" charset="-78"/>
            </a:endParaRPr>
          </a:p>
          <a:p>
            <a:pPr algn="r" rtl="1"/>
            <a:r>
              <a:rPr lang="ar-SA" sz="2800" b="1">
                <a:cs typeface="B Zar" pitchFamily="2" charset="-78"/>
              </a:rPr>
              <a:t>4-حداكثر نيروي سيلندر</a:t>
            </a:r>
            <a:endParaRPr lang="en-US" sz="2800">
              <a:cs typeface="B Zar" pitchFamily="2" charset="-78"/>
            </a:endParaRPr>
          </a:p>
          <a:p>
            <a:pPr algn="r" rtl="1"/>
            <a:r>
              <a:rPr lang="ar-SA" sz="2800">
                <a:cs typeface="B Zar" pitchFamily="2" charset="-78"/>
              </a:rPr>
              <a:t>اگرچه ظرفيت كاري سيلندرها را معمولا از رابطه  </a:t>
            </a:r>
            <a:r>
              <a:rPr lang="en-US" sz="2800">
                <a:cs typeface="B Zar" pitchFamily="2" charset="-78"/>
              </a:rPr>
              <a:t> </a:t>
            </a:r>
            <a:r>
              <a:rPr lang="ar-SA" sz="2800">
                <a:cs typeface="B Zar" pitchFamily="2" charset="-78"/>
              </a:rPr>
              <a:t>محاسبه ميكنند، با اينحال بايد در نظر داشت كه تنها عوامل تعيين كننده نيروي سيلندر، فشار و سطح پيستون نمي باشند بلكه فاكتور مهمي كه آنرا نيز بايد در نظر داشت امكان ايجاد كمانش در سيلندر مي باشد. نيرويي كه تحت آن در يك سيلندر كمانش رخ مي دهد را از رابطه زير ميتوان محاسبه نمود:</a:t>
            </a:r>
            <a:endParaRPr lang="en-US" sz="2800">
              <a:cs typeface="B Zar" pitchFamily="2" charset="-78"/>
            </a:endParaRPr>
          </a:p>
          <a:p>
            <a:pPr algn="r" rtl="1"/>
            <a:endParaRPr lang="en-US" sz="2800">
              <a:cs typeface="B Zar" pitchFamily="2" charset="-78"/>
            </a:endParaRPr>
          </a:p>
        </p:txBody>
      </p:sp>
      <p:sp>
        <p:nvSpPr>
          <p:cNvPr id="5124"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graphicFrame>
        <p:nvGraphicFramePr>
          <p:cNvPr id="5122" name="Object 1"/>
          <p:cNvGraphicFramePr>
            <a:graphicFrameLocks noChangeAspect="1"/>
          </p:cNvGraphicFramePr>
          <p:nvPr/>
        </p:nvGraphicFramePr>
        <p:xfrm>
          <a:off x="3124200" y="4495800"/>
          <a:ext cx="2041525" cy="1219200"/>
        </p:xfrm>
        <a:graphic>
          <a:graphicData uri="http://schemas.openxmlformats.org/presentationml/2006/ole">
            <p:oleObj spid="_x0000_s9218" name="Equation" r:id="rId3" imgW="762000" imgH="457200" progId="Equation.3">
              <p:embed/>
            </p:oleObj>
          </a:graphicData>
        </a:graphic>
      </p:graphicFrame>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ChangeArrowheads="1"/>
          </p:cNvSpPr>
          <p:nvPr/>
        </p:nvSpPr>
        <p:spPr bwMode="auto">
          <a:xfrm>
            <a:off x="0" y="609600"/>
            <a:ext cx="8991600" cy="3540125"/>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fa-IR" sz="2800" b="1">
              <a:cs typeface="B Zar" pitchFamily="2" charset="-78"/>
            </a:endParaRPr>
          </a:p>
          <a:p>
            <a:pPr algn="r" rtl="1"/>
            <a:r>
              <a:rPr lang="ar-SA" sz="2800">
                <a:cs typeface="B Zar" pitchFamily="2" charset="-78"/>
              </a:rPr>
              <a:t>كه در آن :</a:t>
            </a:r>
            <a:endParaRPr lang="en-US" sz="2800">
              <a:cs typeface="B Zar" pitchFamily="2" charset="-78"/>
            </a:endParaRPr>
          </a:p>
          <a:p>
            <a:pPr algn="r" rtl="1"/>
            <a:r>
              <a:rPr lang="en-US" sz="2800" i="1">
                <a:cs typeface="B Zar" pitchFamily="2" charset="-78"/>
              </a:rPr>
              <a:t>K</a:t>
            </a:r>
            <a:r>
              <a:rPr lang="ar-SA" sz="2800">
                <a:cs typeface="B Zar" pitchFamily="2" charset="-78"/>
              </a:rPr>
              <a:t> : نيرويي است كه تحت آن كمانش اتفاق مي افتد(</a:t>
            </a:r>
            <a:r>
              <a:rPr lang="en-US" sz="2800" i="1">
                <a:cs typeface="B Zar" pitchFamily="2" charset="-78"/>
              </a:rPr>
              <a:t>N</a:t>
            </a:r>
            <a:r>
              <a:rPr lang="ar-SA" sz="2800">
                <a:cs typeface="B Zar" pitchFamily="2" charset="-78"/>
              </a:rPr>
              <a:t> )</a:t>
            </a:r>
            <a:endParaRPr lang="en-US" sz="2800">
              <a:cs typeface="B Zar" pitchFamily="2" charset="-78"/>
            </a:endParaRPr>
          </a:p>
          <a:p>
            <a:pPr algn="r" rtl="1"/>
            <a:r>
              <a:rPr lang="en-US" sz="2800" i="1">
                <a:cs typeface="B Zar" pitchFamily="2" charset="-78"/>
              </a:rPr>
              <a:t>L</a:t>
            </a:r>
            <a:r>
              <a:rPr lang="en-US" sz="2800" i="1" baseline="-25000">
                <a:cs typeface="B Zar" pitchFamily="2" charset="-78"/>
              </a:rPr>
              <a:t>k</a:t>
            </a:r>
            <a:r>
              <a:rPr lang="en-US" sz="2800" baseline="-25000">
                <a:cs typeface="B Zar" pitchFamily="2" charset="-78"/>
              </a:rPr>
              <a:t> </a:t>
            </a:r>
            <a:r>
              <a:rPr lang="ar-SA" sz="2800">
                <a:cs typeface="B Zar" pitchFamily="2" charset="-78"/>
              </a:rPr>
              <a:t>: طول آزاد تحت كمانش سيلندر (</a:t>
            </a:r>
            <a:r>
              <a:rPr lang="en-US" sz="2800" i="1">
                <a:cs typeface="B Zar" pitchFamily="2" charset="-78"/>
              </a:rPr>
              <a:t>mm</a:t>
            </a:r>
            <a:r>
              <a:rPr lang="ar-SA" sz="2800">
                <a:cs typeface="B Zar" pitchFamily="2" charset="-78"/>
              </a:rPr>
              <a:t> )</a:t>
            </a:r>
            <a:endParaRPr lang="en-US" sz="2800">
              <a:cs typeface="B Zar" pitchFamily="2" charset="-78"/>
            </a:endParaRPr>
          </a:p>
          <a:p>
            <a:pPr algn="r" rtl="1"/>
            <a:r>
              <a:rPr lang="en-US" sz="2800" i="1">
                <a:cs typeface="B Zar" pitchFamily="2" charset="-78"/>
              </a:rPr>
              <a:t>E</a:t>
            </a:r>
            <a:r>
              <a:rPr lang="ar-SA" sz="2800">
                <a:cs typeface="B Zar" pitchFamily="2" charset="-78"/>
              </a:rPr>
              <a:t> : مدول الاستيسيته كه براي فولاد  </a:t>
            </a:r>
            <a:r>
              <a:rPr lang="en-US" sz="2800" i="1">
                <a:cs typeface="B Zar" pitchFamily="2" charset="-78"/>
              </a:rPr>
              <a:t>2.1e</a:t>
            </a:r>
            <a:r>
              <a:rPr lang="en-US" sz="2800" i="1" baseline="30000">
                <a:cs typeface="B Zar" pitchFamily="2" charset="-78"/>
              </a:rPr>
              <a:t>5</a:t>
            </a:r>
            <a:r>
              <a:rPr lang="en-US" sz="2800" i="1">
                <a:cs typeface="B Zar" pitchFamily="2" charset="-78"/>
              </a:rPr>
              <a:t> </a:t>
            </a:r>
            <a:r>
              <a:rPr lang="ar-SA" sz="2800">
                <a:cs typeface="B Zar" pitchFamily="2" charset="-78"/>
              </a:rPr>
              <a:t>ميباشد (</a:t>
            </a:r>
            <a:r>
              <a:rPr lang="en-US" sz="2800" i="1">
                <a:cs typeface="B Zar" pitchFamily="2" charset="-78"/>
              </a:rPr>
              <a:t>N/mm</a:t>
            </a:r>
            <a:r>
              <a:rPr lang="en-US" sz="2800" i="1" baseline="30000">
                <a:cs typeface="B Zar" pitchFamily="2" charset="-78"/>
              </a:rPr>
              <a:t>2</a:t>
            </a:r>
            <a:r>
              <a:rPr lang="ar-SA" sz="2800">
                <a:cs typeface="B Zar" pitchFamily="2" charset="-78"/>
              </a:rPr>
              <a:t> )</a:t>
            </a:r>
            <a:endParaRPr lang="en-US" sz="2800">
              <a:cs typeface="B Zar" pitchFamily="2" charset="-78"/>
            </a:endParaRPr>
          </a:p>
          <a:p>
            <a:pPr algn="r" rtl="1"/>
            <a:r>
              <a:rPr lang="en-US" sz="2800" i="1">
                <a:cs typeface="B Zar" pitchFamily="2" charset="-78"/>
              </a:rPr>
              <a:t>I</a:t>
            </a:r>
            <a:r>
              <a:rPr lang="ar-SA" sz="2800">
                <a:cs typeface="B Zar" pitchFamily="2" charset="-78"/>
              </a:rPr>
              <a:t> : ممان اينرسي سطح دايروي ميله پيستون كه از رابطه  محاسبه ميشود.</a:t>
            </a:r>
            <a:endParaRPr lang="en-US" sz="2800">
              <a:cs typeface="B Zar" pitchFamily="2" charset="-78"/>
            </a:endParaRPr>
          </a:p>
          <a:p>
            <a:pPr algn="r" rtl="1"/>
            <a:endParaRPr lang="en-US" sz="2800">
              <a:cs typeface="B Zar" pitchFamily="2" charset="-78"/>
            </a:endParaRPr>
          </a:p>
        </p:txBody>
      </p:sp>
      <p:sp>
        <p:nvSpPr>
          <p:cNvPr id="6148"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
        <p:nvSpPr>
          <p:cNvPr id="614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fa-IR"/>
          </a:p>
        </p:txBody>
      </p:sp>
      <p:graphicFrame>
        <p:nvGraphicFramePr>
          <p:cNvPr id="6146" name="Object 1"/>
          <p:cNvGraphicFramePr>
            <a:graphicFrameLocks noChangeAspect="1"/>
          </p:cNvGraphicFramePr>
          <p:nvPr/>
        </p:nvGraphicFramePr>
        <p:xfrm>
          <a:off x="304800" y="457200"/>
          <a:ext cx="2041525" cy="1219200"/>
        </p:xfrm>
        <a:graphic>
          <a:graphicData uri="http://schemas.openxmlformats.org/presentationml/2006/ole">
            <p:oleObj spid="_x0000_s10242" name="Equation" r:id="rId3" imgW="762000" imgH="457200" progId="Equation.3">
              <p:embed/>
            </p:oleObj>
          </a:graphicData>
        </a:graphic>
      </p:graphicFrame>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ChangeArrowheads="1"/>
          </p:cNvSpPr>
          <p:nvPr/>
        </p:nvSpPr>
        <p:spPr bwMode="auto">
          <a:xfrm>
            <a:off x="0" y="609600"/>
            <a:ext cx="8991600" cy="3540125"/>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fa-IR" sz="2800" b="1">
              <a:cs typeface="B Zar" pitchFamily="2" charset="-78"/>
            </a:endParaRPr>
          </a:p>
          <a:p>
            <a:pPr algn="r" rtl="1"/>
            <a:r>
              <a:rPr lang="ar-SA" sz="2800">
                <a:cs typeface="B Zar" pitchFamily="2" charset="-78"/>
              </a:rPr>
              <a:t>با توجه به نيروي كمانش سيلندر، حداكثر بار مجاز كه ميتوان به يك سيلندر هيدروليك اعمال نمود از رابطه زير محاسبه مي گردد:</a:t>
            </a:r>
            <a:endParaRPr lang="en-US" sz="2800">
              <a:cs typeface="B Zar" pitchFamily="2" charset="-78"/>
            </a:endParaRPr>
          </a:p>
          <a:p>
            <a:pPr algn="r" rtl="1"/>
            <a:r>
              <a:rPr lang="en-US" sz="2800" i="1">
                <a:cs typeface="B Zar" pitchFamily="2" charset="-78"/>
              </a:rPr>
              <a:t>F</a:t>
            </a:r>
            <a:r>
              <a:rPr lang="ar-SA" sz="2800">
                <a:cs typeface="B Zar" pitchFamily="2" charset="-78"/>
              </a:rPr>
              <a:t> : حداكثر بار مجاز اعمالي به سيلندر (</a:t>
            </a:r>
            <a:r>
              <a:rPr lang="en-US" sz="2800" i="1">
                <a:cs typeface="B Zar" pitchFamily="2" charset="-78"/>
              </a:rPr>
              <a:t>N</a:t>
            </a:r>
            <a:r>
              <a:rPr lang="ar-SA" sz="2800">
                <a:cs typeface="B Zar" pitchFamily="2" charset="-78"/>
              </a:rPr>
              <a:t> )</a:t>
            </a:r>
            <a:endParaRPr lang="en-US" sz="2800">
              <a:cs typeface="B Zar" pitchFamily="2" charset="-78"/>
            </a:endParaRPr>
          </a:p>
          <a:p>
            <a:pPr algn="r" rtl="1"/>
            <a:r>
              <a:rPr lang="en-US" sz="2800" i="1">
                <a:cs typeface="B Zar" pitchFamily="2" charset="-78"/>
              </a:rPr>
              <a:t>K</a:t>
            </a:r>
            <a:r>
              <a:rPr lang="ar-SA" sz="2800">
                <a:cs typeface="B Zar" pitchFamily="2" charset="-78"/>
              </a:rPr>
              <a:t> : نيروي كمانش سيلندر (</a:t>
            </a:r>
            <a:r>
              <a:rPr lang="en-US" sz="2800" i="1">
                <a:cs typeface="B Zar" pitchFamily="2" charset="-78"/>
              </a:rPr>
              <a:t>N</a:t>
            </a:r>
            <a:r>
              <a:rPr lang="ar-SA" sz="2800">
                <a:cs typeface="B Zar" pitchFamily="2" charset="-78"/>
              </a:rPr>
              <a:t> )</a:t>
            </a:r>
            <a:endParaRPr lang="en-US" sz="2800">
              <a:cs typeface="B Zar" pitchFamily="2" charset="-78"/>
            </a:endParaRPr>
          </a:p>
          <a:p>
            <a:pPr algn="r" rtl="1"/>
            <a:r>
              <a:rPr lang="en-US" sz="2800" i="1">
                <a:cs typeface="B Zar" pitchFamily="2" charset="-78"/>
              </a:rPr>
              <a:t>S</a:t>
            </a:r>
            <a:r>
              <a:rPr lang="ar-SA" sz="2800">
                <a:cs typeface="B Zar" pitchFamily="2" charset="-78"/>
              </a:rPr>
              <a:t> : ضريب اطمينان (</a:t>
            </a:r>
            <a:r>
              <a:rPr lang="en-US" sz="2800" i="1">
                <a:cs typeface="B Zar" pitchFamily="2" charset="-78"/>
              </a:rPr>
              <a:t>3.5</a:t>
            </a:r>
            <a:r>
              <a:rPr lang="ar-SA" sz="2800">
                <a:cs typeface="B Zar" pitchFamily="2" charset="-78"/>
              </a:rPr>
              <a:t> )</a:t>
            </a:r>
            <a:endParaRPr lang="en-US" sz="2800">
              <a:cs typeface="B Zar" pitchFamily="2" charset="-78"/>
            </a:endParaRPr>
          </a:p>
          <a:p>
            <a:pPr algn="r" rtl="1"/>
            <a:endParaRPr lang="en-US" sz="2800">
              <a:cs typeface="B Zar" pitchFamily="2" charset="-78"/>
            </a:endParaRPr>
          </a:p>
        </p:txBody>
      </p:sp>
      <p:sp>
        <p:nvSpPr>
          <p:cNvPr id="7172"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
        <p:nvSpPr>
          <p:cNvPr id="717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fa-IR"/>
          </a:p>
        </p:txBody>
      </p:sp>
      <p:graphicFrame>
        <p:nvGraphicFramePr>
          <p:cNvPr id="7170" name="Object 1"/>
          <p:cNvGraphicFramePr>
            <a:graphicFrameLocks noChangeAspect="1"/>
          </p:cNvGraphicFramePr>
          <p:nvPr/>
        </p:nvGraphicFramePr>
        <p:xfrm>
          <a:off x="762000" y="3040063"/>
          <a:ext cx="1676400" cy="1341437"/>
        </p:xfrm>
        <a:graphic>
          <a:graphicData uri="http://schemas.openxmlformats.org/presentationml/2006/ole">
            <p:oleObj spid="_x0000_s11266" name="Equation" r:id="rId3" imgW="482391" imgH="393529" progId="Equation.3">
              <p:embed/>
            </p:oleObj>
          </a:graphicData>
        </a:graphic>
      </p:graphicFrame>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0" y="609600"/>
            <a:ext cx="8991600" cy="5694363"/>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fa-IR" sz="2800" b="1">
              <a:cs typeface="B Zar" pitchFamily="2" charset="-78"/>
            </a:endParaRPr>
          </a:p>
          <a:p>
            <a:pPr algn="r" rtl="1"/>
            <a:r>
              <a:rPr lang="ar-SA" sz="2800" b="1">
                <a:cs typeface="B Zar" pitchFamily="2" charset="-78"/>
              </a:rPr>
              <a:t>5-طول كورس سيلندر</a:t>
            </a:r>
            <a:endParaRPr lang="en-US" sz="2800">
              <a:cs typeface="B Zar" pitchFamily="2" charset="-78"/>
            </a:endParaRPr>
          </a:p>
          <a:p>
            <a:pPr algn="r" rtl="1"/>
            <a:r>
              <a:rPr lang="ar-SA" sz="2800">
                <a:cs typeface="B Zar" pitchFamily="2" charset="-78"/>
              </a:rPr>
              <a:t>مهمترين عامل در محدود نمودن طول كورس سيلندر امكان ايجاد كمانش در آن ميباشد. يعني به ازاء قطر پيستون ، قطر ميله پيستون و فشار كاري مشخص، مجاز به انتخاب محدوده خاصي از طول كورسها مي باشيم. در حالت كلي محدوده طول كورس نزديك به صفر تا حدود </a:t>
            </a:r>
            <a:r>
              <a:rPr lang="en-US" sz="2800" i="1">
                <a:cs typeface="B Zar" pitchFamily="2" charset="-78"/>
              </a:rPr>
              <a:t>10m</a:t>
            </a:r>
            <a:r>
              <a:rPr lang="ar-SA" sz="2800">
                <a:cs typeface="B Zar" pitchFamily="2" charset="-78"/>
              </a:rPr>
              <a:t> را ميتوان برگزيد. ولي بايد توجه داشت كه در يك فشار كاري و سايز بخصوص امكان انتخاب هر طول كورسي نخواهد بود و شايد در تعيين قطر سيلندر مجبور به انتخاب سايز بزرگتري باشيم.  مثلا در فشار كاري </a:t>
            </a:r>
            <a:r>
              <a:rPr lang="en-US" sz="2800" i="1">
                <a:cs typeface="B Zar" pitchFamily="2" charset="-78"/>
              </a:rPr>
              <a:t>80bar</a:t>
            </a:r>
            <a:r>
              <a:rPr lang="ar-SA" sz="2800">
                <a:cs typeface="B Zar" pitchFamily="2" charset="-78"/>
              </a:rPr>
              <a:t> براي داشتن طول كورس </a:t>
            </a:r>
            <a:r>
              <a:rPr lang="en-US" sz="2800" i="1">
                <a:cs typeface="B Zar" pitchFamily="2" charset="-78"/>
              </a:rPr>
              <a:t>1.5m</a:t>
            </a:r>
            <a:r>
              <a:rPr lang="ar-SA" sz="2800">
                <a:cs typeface="B Zar" pitchFamily="2" charset="-78"/>
              </a:rPr>
              <a:t> نمي توان سيلندر </a:t>
            </a:r>
            <a:r>
              <a:rPr lang="en-US" sz="2800" i="1">
                <a:cs typeface="B Zar" pitchFamily="2" charset="-78"/>
              </a:rPr>
              <a:t>63/28</a:t>
            </a:r>
            <a:r>
              <a:rPr lang="ar-SA" sz="2800">
                <a:cs typeface="B Zar" pitchFamily="2" charset="-78"/>
              </a:rPr>
              <a:t> را انتخاب نمود بلكه مثلا بايد سيلندر </a:t>
            </a:r>
            <a:r>
              <a:rPr lang="en-US" sz="2800" i="1">
                <a:cs typeface="B Zar" pitchFamily="2" charset="-78"/>
              </a:rPr>
              <a:t>63/48</a:t>
            </a:r>
            <a:r>
              <a:rPr lang="ar-SA" sz="2800">
                <a:cs typeface="B Zar" pitchFamily="2" charset="-78"/>
              </a:rPr>
              <a:t> را برگزيد كه اين انتخاب روي نيرو و سرعت برگشت سيلندر تاثير ميگذارد.</a:t>
            </a:r>
            <a:endParaRPr lang="en-US" sz="2800">
              <a:cs typeface="B Zar" pitchFamily="2" charset="-78"/>
            </a:endParaRPr>
          </a:p>
          <a:p>
            <a:pPr algn="r" rtl="1"/>
            <a:endParaRPr lang="en-US" sz="2800">
              <a:cs typeface="B Zar" pitchFamily="2" charset="-78"/>
            </a:endParaRPr>
          </a:p>
        </p:txBody>
      </p:sp>
      <p:sp>
        <p:nvSpPr>
          <p:cNvPr id="28675"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پمپ سانتريفوژ"/>
          <p:cNvPicPr>
            <a:picLocks noChangeAspect="1" noChangeArrowheads="1"/>
          </p:cNvPicPr>
          <p:nvPr/>
        </p:nvPicPr>
        <p:blipFill>
          <a:blip r:embed="rId2" cstate="print"/>
          <a:srcRect/>
          <a:stretch>
            <a:fillRect/>
          </a:stretch>
        </p:blipFill>
        <p:spPr bwMode="auto">
          <a:xfrm>
            <a:off x="762000" y="1447800"/>
            <a:ext cx="7848600" cy="3451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0" y="609600"/>
            <a:ext cx="8991600" cy="4400550"/>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fa-IR" sz="2800" b="1">
              <a:cs typeface="B Zar" pitchFamily="2" charset="-78"/>
            </a:endParaRPr>
          </a:p>
          <a:p>
            <a:pPr algn="r" rtl="1"/>
            <a:r>
              <a:rPr lang="ar-SA" sz="2800" b="1">
                <a:cs typeface="B Zar" pitchFamily="2" charset="-78"/>
              </a:rPr>
              <a:t>6-حداكثر سرعت سيلندر</a:t>
            </a:r>
            <a:endParaRPr lang="en-US" sz="2800">
              <a:cs typeface="B Zar" pitchFamily="2" charset="-78"/>
            </a:endParaRPr>
          </a:p>
          <a:p>
            <a:pPr algn="r" rtl="1"/>
            <a:r>
              <a:rPr lang="ar-SA" sz="2800">
                <a:cs typeface="B Zar" pitchFamily="2" charset="-78"/>
              </a:rPr>
              <a:t>در يك سيلندر بدون بالشتك حداكثر سرعت پيستون به صورت طبيعي </a:t>
            </a:r>
            <a:r>
              <a:rPr lang="en-US" sz="2800" i="1">
                <a:cs typeface="B Zar" pitchFamily="2" charset="-78"/>
              </a:rPr>
              <a:t>8m/min </a:t>
            </a:r>
            <a:r>
              <a:rPr lang="ar-SA" sz="2800">
                <a:cs typeface="B Zar" pitchFamily="2" charset="-78"/>
              </a:rPr>
              <a:t>ميباشد. اين مقدار براي سيلندرهاي بالشتكي تا </a:t>
            </a:r>
            <a:r>
              <a:rPr lang="en-US" sz="2800" i="1">
                <a:cs typeface="B Zar" pitchFamily="2" charset="-78"/>
              </a:rPr>
              <a:t>12m/min </a:t>
            </a:r>
            <a:r>
              <a:rPr lang="ar-SA" sz="2800">
                <a:cs typeface="B Zar" pitchFamily="2" charset="-78"/>
              </a:rPr>
              <a:t>افزايش مي يابد. در مجموع، حداكثر سرعت كاري سيلندرها در سيستمهاي هيدروليكي معمولا</a:t>
            </a:r>
            <a:r>
              <a:rPr lang="en-US" sz="2800" i="1">
                <a:cs typeface="B Zar" pitchFamily="2" charset="-78"/>
              </a:rPr>
              <a:t>0.5 m/sec</a:t>
            </a:r>
            <a:r>
              <a:rPr lang="ar-SA" sz="2800">
                <a:cs typeface="B Zar" pitchFamily="2" charset="-78"/>
              </a:rPr>
              <a:t> ميباشد. البته بسته به نوع كار، ممكن است حداكثر سرعت </a:t>
            </a:r>
            <a:r>
              <a:rPr lang="en-US" sz="2800" i="1">
                <a:cs typeface="B Zar" pitchFamily="2" charset="-78"/>
              </a:rPr>
              <a:t>0.25 m/sec</a:t>
            </a:r>
            <a:r>
              <a:rPr lang="ar-SA" sz="2800">
                <a:cs typeface="B Zar" pitchFamily="2" charset="-78"/>
              </a:rPr>
              <a:t> و يا مقادير ديگر انتخاب شوند. همچنين بايد توجه داشت كه سرعت سيلندر تابع اندازه پورتهاي ورود و خروج  روغن به آن نيز ميباشد. </a:t>
            </a:r>
            <a:endParaRPr lang="en-US" sz="2800">
              <a:cs typeface="B Zar" pitchFamily="2" charset="-78"/>
            </a:endParaRPr>
          </a:p>
          <a:p>
            <a:pPr algn="r" rtl="1"/>
            <a:endParaRPr lang="en-US" sz="2800">
              <a:cs typeface="B Zar" pitchFamily="2" charset="-78"/>
            </a:endParaRPr>
          </a:p>
        </p:txBody>
      </p:sp>
      <p:sp>
        <p:nvSpPr>
          <p:cNvPr id="29699"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0" y="609600"/>
            <a:ext cx="8991600" cy="3540125"/>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fa-IR" sz="2800" b="1">
              <a:cs typeface="B Zar" pitchFamily="2" charset="-78"/>
            </a:endParaRPr>
          </a:p>
          <a:p>
            <a:pPr algn="r" rtl="1"/>
            <a:r>
              <a:rPr lang="ar-SA" sz="2800" b="1">
                <a:cs typeface="B Zar" pitchFamily="2" charset="-78"/>
              </a:rPr>
              <a:t>7- وجود ضربه گير</a:t>
            </a:r>
            <a:endParaRPr lang="en-US" sz="2800">
              <a:cs typeface="B Zar" pitchFamily="2" charset="-78"/>
            </a:endParaRPr>
          </a:p>
          <a:p>
            <a:pPr algn="r" rtl="1"/>
            <a:r>
              <a:rPr lang="ar-SA" sz="2800">
                <a:cs typeface="B Zar" pitchFamily="2" charset="-78"/>
              </a:rPr>
              <a:t>چنانچه طول كورس سيلندر طويل و وزني كه با خود همراه ميبرد سنگين و سرعت آن بيش از حدود </a:t>
            </a:r>
            <a:r>
              <a:rPr lang="en-US" sz="2800" i="1">
                <a:cs typeface="B Zar" pitchFamily="2" charset="-78"/>
              </a:rPr>
              <a:t>0.1 m/sec</a:t>
            </a:r>
            <a:r>
              <a:rPr lang="ar-SA" sz="2800">
                <a:cs typeface="B Zar" pitchFamily="2" charset="-78"/>
              </a:rPr>
              <a:t> باشد، وزن موجود در اثر سرعت زياد باعث توليد انرژي جنبشي شديدي مينمايد. براي آنكه اين انرژي باعث خرابي سيلندر نشود بايستي توسط ضربه گير يا بالشتك در انتهاي كورس مانع ايجاد ضربه گرديم. </a:t>
            </a:r>
            <a:endParaRPr lang="en-US" sz="2800">
              <a:cs typeface="B Zar" pitchFamily="2" charset="-78"/>
            </a:endParaRPr>
          </a:p>
          <a:p>
            <a:pPr algn="r" rtl="1"/>
            <a:endParaRPr lang="en-US" sz="2800">
              <a:cs typeface="B Zar" pitchFamily="2" charset="-78"/>
            </a:endParaRPr>
          </a:p>
        </p:txBody>
      </p:sp>
      <p:sp>
        <p:nvSpPr>
          <p:cNvPr id="30723"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609600"/>
            <a:ext cx="8991600" cy="3970338"/>
          </a:xfrm>
          <a:prstGeom prst="rect">
            <a:avLst/>
          </a:prstGeom>
          <a:noFill/>
          <a:ln w="9525">
            <a:noFill/>
            <a:miter lim="800000"/>
            <a:headEnd/>
            <a:tailEnd/>
          </a:ln>
        </p:spPr>
        <p:txBody>
          <a:bodyPr anchor="ctr">
            <a:spAutoFit/>
          </a:bodyPr>
          <a:lstStyle/>
          <a:p>
            <a:pPr algn="r" rtl="1"/>
            <a:r>
              <a:rPr lang="ar-SA" sz="2800" b="1">
                <a:solidFill>
                  <a:srgbClr val="FFC000"/>
                </a:solidFill>
                <a:cs typeface="B Zar" pitchFamily="2" charset="-78"/>
              </a:rPr>
              <a:t>کاراندازها</a:t>
            </a:r>
            <a:endParaRPr lang="fa-IR" sz="2800" b="1">
              <a:solidFill>
                <a:srgbClr val="FFC000"/>
              </a:solidFill>
              <a:cs typeface="B Zar" pitchFamily="2" charset="-78"/>
            </a:endParaRPr>
          </a:p>
          <a:p>
            <a:pPr algn="r" rtl="1"/>
            <a:endParaRPr lang="fa-IR" sz="2800" b="1">
              <a:cs typeface="B Zar" pitchFamily="2" charset="-78"/>
            </a:endParaRPr>
          </a:p>
          <a:p>
            <a:pPr algn="r" rtl="1"/>
            <a:r>
              <a:rPr lang="ar-SA" sz="2800" b="1">
                <a:ea typeface="Majalla UI"/>
                <a:cs typeface="Majalla UI"/>
              </a:rPr>
              <a:t>8</a:t>
            </a:r>
            <a:r>
              <a:rPr lang="ar-SA" sz="2800" b="1">
                <a:cs typeface="B Zar" pitchFamily="2" charset="-78"/>
              </a:rPr>
              <a:t> - نوع و كاربرد  سيلندر</a:t>
            </a:r>
            <a:endParaRPr lang="en-US" sz="2800">
              <a:cs typeface="B Zar" pitchFamily="2" charset="-78"/>
            </a:endParaRPr>
          </a:p>
          <a:p>
            <a:pPr algn="r" rtl="1"/>
            <a:r>
              <a:rPr lang="ar-SA" sz="2800">
                <a:cs typeface="B Zar" pitchFamily="2" charset="-78"/>
              </a:rPr>
              <a:t>هيدروسيلندرها داراي انواع گوناگوني ميباشند كه بسته به نوع كاربرد بايد آنها را انتخاب نمود. انواع سيلندرها به صورت زير ميباشد:</a:t>
            </a:r>
            <a:endParaRPr lang="en-US" sz="2800">
              <a:cs typeface="B Zar" pitchFamily="2" charset="-78"/>
            </a:endParaRPr>
          </a:p>
          <a:p>
            <a:pPr algn="r" rtl="1"/>
            <a:r>
              <a:rPr lang="ar-SA" sz="2800">
                <a:cs typeface="B Zar" pitchFamily="2" charset="-78"/>
              </a:rPr>
              <a:t>سيلندرهاي با حركت </a:t>
            </a:r>
            <a:r>
              <a:rPr lang="ar-SA" sz="2800" b="1">
                <a:cs typeface="B Zar" pitchFamily="2" charset="-78"/>
              </a:rPr>
              <a:t>خطي</a:t>
            </a:r>
            <a:r>
              <a:rPr lang="ar-SA" sz="2800">
                <a:cs typeface="B Zar" pitchFamily="2" charset="-78"/>
              </a:rPr>
              <a:t> به صورت </a:t>
            </a:r>
            <a:r>
              <a:rPr lang="ar-SA" sz="2800" b="1">
                <a:cs typeface="B Zar" pitchFamily="2" charset="-78"/>
              </a:rPr>
              <a:t>يككاره</a:t>
            </a:r>
            <a:r>
              <a:rPr lang="ar-SA" sz="2800">
                <a:cs typeface="B Zar" pitchFamily="2" charset="-78"/>
              </a:rPr>
              <a:t> (يكطرفه : بدون فنر برگشت، با فنر برگشت، پلانجر وتلسكوپي)        </a:t>
            </a:r>
            <a:endParaRPr lang="en-US" sz="2800">
              <a:cs typeface="B Zar" pitchFamily="2" charset="-78"/>
            </a:endParaRPr>
          </a:p>
          <a:p>
            <a:pPr algn="r" rtl="1"/>
            <a:r>
              <a:rPr lang="ar-SA" sz="2800">
                <a:cs typeface="B Zar" pitchFamily="2" charset="-78"/>
              </a:rPr>
              <a:t> </a:t>
            </a:r>
            <a:endParaRPr lang="en-US" sz="2800">
              <a:cs typeface="B Zar" pitchFamily="2" charset="-78"/>
            </a:endParaRPr>
          </a:p>
          <a:p>
            <a:pPr algn="r" rtl="1"/>
            <a:endParaRPr lang="en-US" sz="2800">
              <a:cs typeface="B Zar" pitchFamily="2" charset="-78"/>
            </a:endParaRPr>
          </a:p>
        </p:txBody>
      </p:sp>
      <p:sp>
        <p:nvSpPr>
          <p:cNvPr id="31747" name="Rectangle 2"/>
          <p:cNvSpPr>
            <a:spLocks noChangeArrowheads="1"/>
          </p:cNvSpPr>
          <p:nvPr/>
        </p:nvSpPr>
        <p:spPr bwMode="auto">
          <a:xfrm>
            <a:off x="8959850" y="-1295400"/>
            <a:ext cx="184150" cy="369887"/>
          </a:xfrm>
          <a:prstGeom prst="rect">
            <a:avLst/>
          </a:prstGeom>
          <a:noFill/>
          <a:ln w="9525">
            <a:noFill/>
            <a:miter lim="800000"/>
            <a:headEnd/>
            <a:tailEnd/>
          </a:ln>
        </p:spPr>
        <p:txBody>
          <a:bodyPr wrap="none" anchor="ctr">
            <a:spAutoFit/>
          </a:bodyPr>
          <a:lstStyle/>
          <a:p>
            <a:pPr algn="r"/>
            <a:endParaRPr lang="fa-I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Grp="1" noChangeAspect="1" noChangeArrowheads="1"/>
          </p:cNvPicPr>
          <p:nvPr>
            <p:ph idx="1"/>
          </p:nvPr>
        </p:nvPicPr>
        <p:blipFill>
          <a:blip r:embed="rId2" cstate="print"/>
          <a:srcRect l="44730" t="30376" r="14644" b="39105"/>
          <a:stretch>
            <a:fillRect/>
          </a:stretch>
        </p:blipFill>
        <p:spPr>
          <a:xfrm>
            <a:off x="3278188" y="1371600"/>
            <a:ext cx="4868862" cy="2743200"/>
          </a:xfrm>
          <a:noFill/>
        </p:spPr>
      </p:pic>
      <p:pic>
        <p:nvPicPr>
          <p:cNvPr id="33795" name="Picture 3"/>
          <p:cNvPicPr>
            <a:picLocks noChangeAspect="1" noChangeArrowheads="1"/>
          </p:cNvPicPr>
          <p:nvPr/>
        </p:nvPicPr>
        <p:blipFill>
          <a:blip r:embed="rId3" cstate="print"/>
          <a:srcRect l="14063" t="65625" r="57813" b="19792"/>
          <a:stretch>
            <a:fillRect/>
          </a:stretch>
        </p:blipFill>
        <p:spPr bwMode="auto">
          <a:xfrm>
            <a:off x="4419600" y="4953000"/>
            <a:ext cx="2362200" cy="1066800"/>
          </a:xfrm>
          <a:prstGeom prst="rect">
            <a:avLst/>
          </a:prstGeom>
          <a:noFill/>
          <a:ln w="9525">
            <a:noFill/>
            <a:miter lim="800000"/>
            <a:headEnd/>
            <a:tailEnd/>
          </a:ln>
        </p:spPr>
      </p:pic>
      <p:sp>
        <p:nvSpPr>
          <p:cNvPr id="33796" name="Text Box 16"/>
          <p:cNvSpPr>
            <a:spLocks noGrp="1" noChangeArrowheads="1"/>
          </p:cNvSpPr>
          <p:nvPr>
            <p:ph type="title"/>
          </p:nvPr>
        </p:nvSpPr>
        <p:spPr>
          <a:xfrm>
            <a:off x="457200" y="274638"/>
            <a:ext cx="8229600" cy="646112"/>
          </a:xfrm>
          <a:noFill/>
        </p:spPr>
        <p:txBody>
          <a:bodyPr>
            <a:spAutoFit/>
          </a:bodyPr>
          <a:lstStyle/>
          <a:p>
            <a:pPr algn="r">
              <a:spcBef>
                <a:spcPct val="50000"/>
              </a:spcBef>
            </a:pPr>
            <a:r>
              <a:rPr lang="fa-IR" sz="3600" b="1" smtClean="0">
                <a:solidFill>
                  <a:srgbClr val="FF0000"/>
                </a:solidFill>
                <a:cs typeface="B Lotus" pitchFamily="2" charset="-78"/>
              </a:rPr>
              <a:t>کار انداز دورانی</a:t>
            </a:r>
            <a:endParaRPr lang="en-US" sz="3600" b="1" smtClean="0">
              <a:solidFill>
                <a:srgbClr val="FF0000"/>
              </a:solidFill>
              <a:cs typeface="B Lotus" pitchFamily="2" charset="-78"/>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6"/>
          <p:cNvPicPr>
            <a:picLocks noChangeAspect="1" noChangeArrowheads="1"/>
          </p:cNvPicPr>
          <p:nvPr/>
        </p:nvPicPr>
        <p:blipFill>
          <a:blip r:embed="rId2" cstate="print"/>
          <a:srcRect/>
          <a:stretch>
            <a:fillRect/>
          </a:stretch>
        </p:blipFill>
        <p:spPr bwMode="auto">
          <a:xfrm>
            <a:off x="838200" y="1219200"/>
            <a:ext cx="2495550" cy="2301875"/>
          </a:xfrm>
          <a:prstGeom prst="rect">
            <a:avLst/>
          </a:prstGeom>
          <a:noFill/>
          <a:ln w="9525">
            <a:noFill/>
            <a:miter lim="800000"/>
            <a:headEnd/>
            <a:tailEnd/>
          </a:ln>
        </p:spPr>
      </p:pic>
      <p:sp>
        <p:nvSpPr>
          <p:cNvPr id="34819" name="Line 4"/>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34820" name="Line 6"/>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34821" name="Line 7"/>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34822" name="Line 8"/>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34823" name="Line 9"/>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34824" name="Line 10"/>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sp>
        <p:nvSpPr>
          <p:cNvPr id="34825" name="Text Box 16"/>
          <p:cNvSpPr txBox="1">
            <a:spLocks noChangeArrowheads="1"/>
          </p:cNvSpPr>
          <p:nvPr/>
        </p:nvSpPr>
        <p:spPr bwMode="auto">
          <a:xfrm>
            <a:off x="1143000" y="533400"/>
            <a:ext cx="3384550" cy="584200"/>
          </a:xfrm>
          <a:prstGeom prst="rect">
            <a:avLst/>
          </a:prstGeom>
          <a:noFill/>
          <a:ln w="9525">
            <a:noFill/>
            <a:miter lim="800000"/>
            <a:headEnd/>
            <a:tailEnd/>
          </a:ln>
        </p:spPr>
        <p:txBody>
          <a:bodyPr>
            <a:spAutoFit/>
          </a:bodyPr>
          <a:lstStyle/>
          <a:p>
            <a:pPr algn="ctr">
              <a:spcBef>
                <a:spcPct val="50000"/>
              </a:spcBef>
            </a:pPr>
            <a:r>
              <a:rPr lang="en-US" sz="3200" b="1">
                <a:solidFill>
                  <a:srgbClr val="FF0000"/>
                </a:solidFill>
              </a:rPr>
              <a:t>Hydro motor</a:t>
            </a:r>
          </a:p>
        </p:txBody>
      </p:sp>
      <p:sp>
        <p:nvSpPr>
          <p:cNvPr id="34826" name="Text Box 16"/>
          <p:cNvSpPr txBox="1">
            <a:spLocks noChangeArrowheads="1"/>
          </p:cNvSpPr>
          <p:nvPr/>
        </p:nvSpPr>
        <p:spPr bwMode="auto">
          <a:xfrm>
            <a:off x="4038600" y="457200"/>
            <a:ext cx="4451350" cy="646113"/>
          </a:xfrm>
          <a:prstGeom prst="rect">
            <a:avLst/>
          </a:prstGeom>
          <a:noFill/>
          <a:ln w="9525">
            <a:noFill/>
            <a:miter lim="800000"/>
            <a:headEnd/>
            <a:tailEnd/>
          </a:ln>
        </p:spPr>
        <p:txBody>
          <a:bodyPr>
            <a:spAutoFit/>
          </a:bodyPr>
          <a:lstStyle/>
          <a:p>
            <a:pPr algn="ctr">
              <a:spcBef>
                <a:spcPct val="50000"/>
              </a:spcBef>
            </a:pPr>
            <a:r>
              <a:rPr lang="fa-IR" sz="3600" b="1">
                <a:solidFill>
                  <a:srgbClr val="FF0000"/>
                </a:solidFill>
                <a:cs typeface="B Lotus" pitchFamily="2" charset="-78"/>
              </a:rPr>
              <a:t>کار انداز دورانی نامحدود</a:t>
            </a:r>
            <a:endParaRPr lang="en-US" sz="3600" b="1">
              <a:solidFill>
                <a:srgbClr val="FF0000"/>
              </a:solidFill>
              <a:cs typeface="B Lotus" pitchFamily="2" charset="-78"/>
            </a:endParaRPr>
          </a:p>
        </p:txBody>
      </p:sp>
      <p:sp>
        <p:nvSpPr>
          <p:cNvPr id="34827" name="Text Box 16"/>
          <p:cNvSpPr txBox="1">
            <a:spLocks noChangeArrowheads="1"/>
          </p:cNvSpPr>
          <p:nvPr/>
        </p:nvSpPr>
        <p:spPr bwMode="auto">
          <a:xfrm>
            <a:off x="5105400" y="1371600"/>
            <a:ext cx="3384550" cy="646113"/>
          </a:xfrm>
          <a:prstGeom prst="rect">
            <a:avLst/>
          </a:prstGeom>
          <a:noFill/>
          <a:ln w="9525">
            <a:noFill/>
            <a:miter lim="800000"/>
            <a:headEnd/>
            <a:tailEnd/>
          </a:ln>
        </p:spPr>
        <p:txBody>
          <a:bodyPr>
            <a:spAutoFit/>
          </a:bodyPr>
          <a:lstStyle/>
          <a:p>
            <a:pPr algn="ctr">
              <a:spcBef>
                <a:spcPct val="50000"/>
              </a:spcBef>
            </a:pPr>
            <a:r>
              <a:rPr lang="fa-IR" sz="3600" b="1">
                <a:solidFill>
                  <a:srgbClr val="FF0000"/>
                </a:solidFill>
                <a:cs typeface="B Lotus" pitchFamily="2" charset="-78"/>
              </a:rPr>
              <a:t>هیدروموتور پره ای</a:t>
            </a:r>
            <a:endParaRPr lang="en-US" sz="3600" b="1">
              <a:solidFill>
                <a:srgbClr val="FF0000"/>
              </a:solidFill>
              <a:cs typeface="B Lotus" pitchFamily="2" charset="-78"/>
            </a:endParaRPr>
          </a:p>
        </p:txBody>
      </p:sp>
      <p:pic>
        <p:nvPicPr>
          <p:cNvPr id="34828" name="Picture 14"/>
          <p:cNvPicPr>
            <a:picLocks noChangeAspect="1" noChangeArrowheads="1"/>
          </p:cNvPicPr>
          <p:nvPr/>
        </p:nvPicPr>
        <p:blipFill>
          <a:blip r:embed="rId3" cstate="print"/>
          <a:srcRect/>
          <a:stretch>
            <a:fillRect/>
          </a:stretch>
        </p:blipFill>
        <p:spPr bwMode="auto">
          <a:xfrm>
            <a:off x="1371600" y="4572000"/>
            <a:ext cx="2133600" cy="1855788"/>
          </a:xfrm>
          <a:prstGeom prst="rect">
            <a:avLst/>
          </a:prstGeom>
          <a:noFill/>
          <a:ln w="9525">
            <a:noFill/>
            <a:miter lim="800000"/>
            <a:headEnd/>
            <a:tailEnd/>
          </a:ln>
        </p:spPr>
      </p:pic>
      <p:sp>
        <p:nvSpPr>
          <p:cNvPr id="34829" name="Text Box 16"/>
          <p:cNvSpPr txBox="1">
            <a:spLocks noChangeArrowheads="1"/>
          </p:cNvSpPr>
          <p:nvPr/>
        </p:nvSpPr>
        <p:spPr bwMode="auto">
          <a:xfrm>
            <a:off x="5334000" y="4495800"/>
            <a:ext cx="3384550" cy="646113"/>
          </a:xfrm>
          <a:prstGeom prst="rect">
            <a:avLst/>
          </a:prstGeom>
          <a:noFill/>
          <a:ln w="9525">
            <a:noFill/>
            <a:miter lim="800000"/>
            <a:headEnd/>
            <a:tailEnd/>
          </a:ln>
        </p:spPr>
        <p:txBody>
          <a:bodyPr>
            <a:spAutoFit/>
          </a:bodyPr>
          <a:lstStyle/>
          <a:p>
            <a:pPr algn="ctr">
              <a:spcBef>
                <a:spcPct val="50000"/>
              </a:spcBef>
            </a:pPr>
            <a:r>
              <a:rPr lang="fa-IR" sz="3600" b="1">
                <a:solidFill>
                  <a:srgbClr val="FF0000"/>
                </a:solidFill>
                <a:cs typeface="B Lotus" pitchFamily="2" charset="-78"/>
              </a:rPr>
              <a:t>هیدروموتور پیستونی</a:t>
            </a:r>
            <a:endParaRPr lang="en-US" sz="3600" b="1">
              <a:solidFill>
                <a:srgbClr val="FF0000"/>
              </a:solidFill>
              <a:cs typeface="B Lotus" pitchFamily="2" charset="-78"/>
            </a:endParaRPr>
          </a:p>
        </p:txBody>
      </p:sp>
      <p:sp>
        <p:nvSpPr>
          <p:cNvPr id="34830" name="Text Box 16"/>
          <p:cNvSpPr txBox="1">
            <a:spLocks noChangeArrowheads="1"/>
          </p:cNvSpPr>
          <p:nvPr/>
        </p:nvSpPr>
        <p:spPr bwMode="auto">
          <a:xfrm>
            <a:off x="5257800" y="2895600"/>
            <a:ext cx="3384550" cy="646113"/>
          </a:xfrm>
          <a:prstGeom prst="rect">
            <a:avLst/>
          </a:prstGeom>
          <a:noFill/>
          <a:ln w="9525">
            <a:noFill/>
            <a:miter lim="800000"/>
            <a:headEnd/>
            <a:tailEnd/>
          </a:ln>
        </p:spPr>
        <p:txBody>
          <a:bodyPr>
            <a:spAutoFit/>
          </a:bodyPr>
          <a:lstStyle/>
          <a:p>
            <a:pPr algn="ctr">
              <a:spcBef>
                <a:spcPct val="50000"/>
              </a:spcBef>
            </a:pPr>
            <a:r>
              <a:rPr lang="fa-IR" sz="3600" b="1">
                <a:solidFill>
                  <a:srgbClr val="FF0000"/>
                </a:solidFill>
                <a:cs typeface="B Lotus" pitchFamily="2" charset="-78"/>
              </a:rPr>
              <a:t>هیدروموتور دنده ای</a:t>
            </a:r>
            <a:endParaRPr lang="en-US" sz="3600" b="1">
              <a:solidFill>
                <a:srgbClr val="FF0000"/>
              </a:solidFill>
              <a:cs typeface="B Lotus" pitchFamily="2" charset="-78"/>
            </a:endParaRPr>
          </a:p>
        </p:txBody>
      </p:sp>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381000" y="2133600"/>
            <a:ext cx="6115050" cy="3095625"/>
          </a:xfrm>
          <a:prstGeom prst="rect">
            <a:avLst/>
          </a:prstGeom>
          <a:noFill/>
          <a:ln w="9525">
            <a:noFill/>
            <a:miter lim="800000"/>
            <a:headEnd/>
            <a:tailEnd/>
          </a:ln>
        </p:spPr>
      </p:pic>
      <p:sp>
        <p:nvSpPr>
          <p:cNvPr id="35843" name="Line 3"/>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35844" name="Line 5"/>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35845" name="Line 6"/>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35846" name="Line 7"/>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35847" name="Line 8"/>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35848" name="Line 9"/>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pic>
        <p:nvPicPr>
          <p:cNvPr id="35849" name="Picture 13"/>
          <p:cNvPicPr>
            <a:picLocks noChangeAspect="1" noChangeArrowheads="1"/>
          </p:cNvPicPr>
          <p:nvPr/>
        </p:nvPicPr>
        <p:blipFill>
          <a:blip r:embed="rId3" cstate="print"/>
          <a:srcRect/>
          <a:stretch>
            <a:fillRect/>
          </a:stretch>
        </p:blipFill>
        <p:spPr bwMode="auto">
          <a:xfrm>
            <a:off x="5562600" y="4876800"/>
            <a:ext cx="2849563" cy="1595438"/>
          </a:xfrm>
          <a:prstGeom prst="rect">
            <a:avLst/>
          </a:prstGeom>
          <a:noFill/>
          <a:ln w="9525">
            <a:noFill/>
            <a:miter lim="800000"/>
            <a:headEnd/>
            <a:tailEnd/>
          </a:ln>
        </p:spPr>
      </p:pic>
      <p:sp>
        <p:nvSpPr>
          <p:cNvPr id="35850" name="Rectangle 14"/>
          <p:cNvSpPr>
            <a:spLocks noChangeArrowheads="1"/>
          </p:cNvSpPr>
          <p:nvPr/>
        </p:nvSpPr>
        <p:spPr bwMode="auto">
          <a:xfrm>
            <a:off x="468313" y="1341438"/>
            <a:ext cx="3875087" cy="411162"/>
          </a:xfrm>
          <a:prstGeom prst="rect">
            <a:avLst/>
          </a:prstGeom>
          <a:noFill/>
          <a:ln w="9525">
            <a:noFill/>
            <a:miter lim="800000"/>
            <a:headEnd/>
            <a:tailEnd/>
          </a:ln>
        </p:spPr>
        <p:txBody>
          <a:bodyPr anchor="b"/>
          <a:lstStyle/>
          <a:p>
            <a:r>
              <a:rPr lang="en-US" sz="2800" b="1">
                <a:solidFill>
                  <a:srgbClr val="6699FF"/>
                </a:solidFill>
              </a:rPr>
              <a:t>Rack &amp; Pinion Types</a:t>
            </a:r>
          </a:p>
        </p:txBody>
      </p:sp>
      <p:sp>
        <p:nvSpPr>
          <p:cNvPr id="35851" name="Text Box 16"/>
          <p:cNvSpPr txBox="1">
            <a:spLocks noChangeArrowheads="1"/>
          </p:cNvSpPr>
          <p:nvPr/>
        </p:nvSpPr>
        <p:spPr bwMode="auto">
          <a:xfrm>
            <a:off x="4724400" y="1295400"/>
            <a:ext cx="3384550" cy="646113"/>
          </a:xfrm>
          <a:prstGeom prst="rect">
            <a:avLst/>
          </a:prstGeom>
          <a:noFill/>
          <a:ln w="9525">
            <a:noFill/>
            <a:miter lim="800000"/>
            <a:headEnd/>
            <a:tailEnd/>
          </a:ln>
        </p:spPr>
        <p:txBody>
          <a:bodyPr>
            <a:spAutoFit/>
          </a:bodyPr>
          <a:lstStyle/>
          <a:p>
            <a:pPr algn="ctr">
              <a:spcBef>
                <a:spcPct val="50000"/>
              </a:spcBef>
            </a:pPr>
            <a:r>
              <a:rPr lang="fa-IR" sz="3600" b="1">
                <a:solidFill>
                  <a:srgbClr val="FF0000"/>
                </a:solidFill>
                <a:cs typeface="B Lotus" pitchFamily="2" charset="-78"/>
              </a:rPr>
              <a:t>چرخ و شانه</a:t>
            </a:r>
            <a:endParaRPr lang="en-US" sz="3600" b="1">
              <a:solidFill>
                <a:srgbClr val="FF0000"/>
              </a:solidFill>
              <a:cs typeface="B Lotus" pitchFamily="2" charset="-78"/>
            </a:endParaRPr>
          </a:p>
        </p:txBody>
      </p:sp>
      <p:sp>
        <p:nvSpPr>
          <p:cNvPr id="35852" name="Text Box 16"/>
          <p:cNvSpPr txBox="1">
            <a:spLocks noChangeArrowheads="1"/>
          </p:cNvSpPr>
          <p:nvPr/>
        </p:nvSpPr>
        <p:spPr bwMode="auto">
          <a:xfrm>
            <a:off x="4038600" y="457200"/>
            <a:ext cx="4451350" cy="646113"/>
          </a:xfrm>
          <a:prstGeom prst="rect">
            <a:avLst/>
          </a:prstGeom>
          <a:noFill/>
          <a:ln w="9525">
            <a:noFill/>
            <a:miter lim="800000"/>
            <a:headEnd/>
            <a:tailEnd/>
          </a:ln>
        </p:spPr>
        <p:txBody>
          <a:bodyPr>
            <a:spAutoFit/>
          </a:bodyPr>
          <a:lstStyle/>
          <a:p>
            <a:pPr algn="ctr">
              <a:spcBef>
                <a:spcPct val="50000"/>
              </a:spcBef>
            </a:pPr>
            <a:r>
              <a:rPr lang="fa-IR" sz="3600" b="1">
                <a:solidFill>
                  <a:srgbClr val="FF0000"/>
                </a:solidFill>
                <a:cs typeface="B Lotus" pitchFamily="2" charset="-78"/>
              </a:rPr>
              <a:t>کار انداز دورانی محدود</a:t>
            </a:r>
            <a:endParaRPr lang="en-US" sz="3600" b="1">
              <a:solidFill>
                <a:srgbClr val="FF0000"/>
              </a:solidFill>
              <a:cs typeface="B Lotus" pitchFamily="2" charset="-78"/>
            </a:endParaRPr>
          </a:p>
        </p:txBody>
      </p:sp>
    </p:spTree>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755650" y="1773238"/>
            <a:ext cx="4103688" cy="3041650"/>
          </a:xfrm>
          <a:prstGeom prst="rect">
            <a:avLst/>
          </a:prstGeom>
          <a:noFill/>
          <a:ln w="9525">
            <a:noFill/>
            <a:miter lim="800000"/>
            <a:headEnd/>
            <a:tailEnd/>
          </a:ln>
        </p:spPr>
      </p:pic>
      <p:sp>
        <p:nvSpPr>
          <p:cNvPr id="36867" name="Line 3"/>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36868" name="Line 5"/>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36869" name="Line 6"/>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36870" name="Line 7"/>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36871" name="Line 8"/>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36872" name="Line 9"/>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grpSp>
        <p:nvGrpSpPr>
          <p:cNvPr id="2" name="Group 13"/>
          <p:cNvGrpSpPr>
            <a:grpSpLocks/>
          </p:cNvGrpSpPr>
          <p:nvPr/>
        </p:nvGrpSpPr>
        <p:grpSpPr bwMode="auto">
          <a:xfrm>
            <a:off x="5148263" y="4221163"/>
            <a:ext cx="3455987" cy="1887537"/>
            <a:chOff x="2496" y="480"/>
            <a:chExt cx="3072" cy="1824"/>
          </a:xfrm>
        </p:grpSpPr>
        <p:pic>
          <p:nvPicPr>
            <p:cNvPr id="36874" name="Picture 14"/>
            <p:cNvPicPr>
              <a:picLocks noChangeAspect="1" noChangeArrowheads="1"/>
            </p:cNvPicPr>
            <p:nvPr/>
          </p:nvPicPr>
          <p:blipFill>
            <a:blip r:embed="rId3" cstate="print"/>
            <a:srcRect/>
            <a:stretch>
              <a:fillRect/>
            </a:stretch>
          </p:blipFill>
          <p:spPr bwMode="auto">
            <a:xfrm>
              <a:off x="2496" y="480"/>
              <a:ext cx="3072" cy="1716"/>
            </a:xfrm>
            <a:prstGeom prst="rect">
              <a:avLst/>
            </a:prstGeom>
            <a:noFill/>
            <a:ln w="9525">
              <a:noFill/>
              <a:miter lim="800000"/>
              <a:headEnd/>
              <a:tailEnd/>
            </a:ln>
          </p:spPr>
        </p:pic>
        <p:sp>
          <p:nvSpPr>
            <p:cNvPr id="36875" name="Rectangle 15"/>
            <p:cNvSpPr>
              <a:spLocks noChangeArrowheads="1"/>
            </p:cNvSpPr>
            <p:nvPr/>
          </p:nvSpPr>
          <p:spPr bwMode="auto">
            <a:xfrm>
              <a:off x="4128" y="1920"/>
              <a:ext cx="912" cy="384"/>
            </a:xfrm>
            <a:prstGeom prst="rect">
              <a:avLst/>
            </a:prstGeom>
            <a:solidFill>
              <a:schemeClr val="bg1"/>
            </a:solidFill>
            <a:ln w="9525">
              <a:solidFill>
                <a:schemeClr val="bg1"/>
              </a:solidFill>
              <a:miter lim="800000"/>
              <a:headEnd/>
              <a:tailEnd/>
            </a:ln>
          </p:spPr>
          <p:txBody>
            <a:bodyPr wrap="none" anchor="ctr"/>
            <a:lstStyle/>
            <a:p>
              <a:endParaRPr lang="fa-IR"/>
            </a:p>
          </p:txBody>
        </p:sp>
      </p:grpSp>
    </p:spTree>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4"/>
          <p:cNvSpPr>
            <a:spLocks noChangeShapeType="1"/>
          </p:cNvSpPr>
          <p:nvPr/>
        </p:nvSpPr>
        <p:spPr bwMode="auto">
          <a:xfrm>
            <a:off x="381000" y="1219200"/>
            <a:ext cx="8382000" cy="0"/>
          </a:xfrm>
          <a:prstGeom prst="line">
            <a:avLst/>
          </a:prstGeom>
          <a:noFill/>
          <a:ln w="9525">
            <a:solidFill>
              <a:schemeClr val="tx1"/>
            </a:solidFill>
            <a:round/>
            <a:headEnd/>
            <a:tailEnd/>
          </a:ln>
        </p:spPr>
        <p:txBody>
          <a:bodyPr/>
          <a:lstStyle/>
          <a:p>
            <a:endParaRPr lang="fa-IR"/>
          </a:p>
        </p:txBody>
      </p:sp>
      <p:sp>
        <p:nvSpPr>
          <p:cNvPr id="37891" name="Line 6"/>
          <p:cNvSpPr>
            <a:spLocks noChangeShapeType="1"/>
          </p:cNvSpPr>
          <p:nvPr/>
        </p:nvSpPr>
        <p:spPr bwMode="auto">
          <a:xfrm>
            <a:off x="381000" y="1219200"/>
            <a:ext cx="0" cy="152400"/>
          </a:xfrm>
          <a:prstGeom prst="line">
            <a:avLst/>
          </a:prstGeom>
          <a:noFill/>
          <a:ln w="9525">
            <a:solidFill>
              <a:schemeClr val="tx1"/>
            </a:solidFill>
            <a:round/>
            <a:headEnd/>
            <a:tailEnd/>
          </a:ln>
        </p:spPr>
        <p:txBody>
          <a:bodyPr/>
          <a:lstStyle/>
          <a:p>
            <a:endParaRPr lang="fa-IR"/>
          </a:p>
        </p:txBody>
      </p:sp>
      <p:sp>
        <p:nvSpPr>
          <p:cNvPr id="37892" name="Line 7"/>
          <p:cNvSpPr>
            <a:spLocks noChangeShapeType="1"/>
          </p:cNvSpPr>
          <p:nvPr/>
        </p:nvSpPr>
        <p:spPr bwMode="auto">
          <a:xfrm>
            <a:off x="8763000" y="1219200"/>
            <a:ext cx="0" cy="152400"/>
          </a:xfrm>
          <a:prstGeom prst="line">
            <a:avLst/>
          </a:prstGeom>
          <a:noFill/>
          <a:ln w="9525">
            <a:solidFill>
              <a:schemeClr val="tx1"/>
            </a:solidFill>
            <a:round/>
            <a:headEnd/>
            <a:tailEnd/>
          </a:ln>
        </p:spPr>
        <p:txBody>
          <a:bodyPr/>
          <a:lstStyle/>
          <a:p>
            <a:endParaRPr lang="fa-IR"/>
          </a:p>
        </p:txBody>
      </p:sp>
      <p:sp>
        <p:nvSpPr>
          <p:cNvPr id="37893" name="Line 8"/>
          <p:cNvSpPr>
            <a:spLocks noChangeShapeType="1"/>
          </p:cNvSpPr>
          <p:nvPr/>
        </p:nvSpPr>
        <p:spPr bwMode="auto">
          <a:xfrm>
            <a:off x="381000" y="6553200"/>
            <a:ext cx="8382000" cy="0"/>
          </a:xfrm>
          <a:prstGeom prst="line">
            <a:avLst/>
          </a:prstGeom>
          <a:noFill/>
          <a:ln w="9525">
            <a:solidFill>
              <a:schemeClr val="tx1"/>
            </a:solidFill>
            <a:round/>
            <a:headEnd/>
            <a:tailEnd/>
          </a:ln>
        </p:spPr>
        <p:txBody>
          <a:bodyPr/>
          <a:lstStyle/>
          <a:p>
            <a:endParaRPr lang="fa-IR"/>
          </a:p>
        </p:txBody>
      </p:sp>
      <p:sp>
        <p:nvSpPr>
          <p:cNvPr id="37894" name="Line 9"/>
          <p:cNvSpPr>
            <a:spLocks noChangeShapeType="1"/>
          </p:cNvSpPr>
          <p:nvPr/>
        </p:nvSpPr>
        <p:spPr bwMode="auto">
          <a:xfrm>
            <a:off x="381000" y="6400800"/>
            <a:ext cx="0" cy="152400"/>
          </a:xfrm>
          <a:prstGeom prst="line">
            <a:avLst/>
          </a:prstGeom>
          <a:noFill/>
          <a:ln w="9525">
            <a:solidFill>
              <a:schemeClr val="tx1"/>
            </a:solidFill>
            <a:round/>
            <a:headEnd/>
            <a:tailEnd/>
          </a:ln>
        </p:spPr>
        <p:txBody>
          <a:bodyPr/>
          <a:lstStyle/>
          <a:p>
            <a:endParaRPr lang="fa-IR"/>
          </a:p>
        </p:txBody>
      </p:sp>
      <p:sp>
        <p:nvSpPr>
          <p:cNvPr id="37895" name="Line 10"/>
          <p:cNvSpPr>
            <a:spLocks noChangeShapeType="1"/>
          </p:cNvSpPr>
          <p:nvPr/>
        </p:nvSpPr>
        <p:spPr bwMode="auto">
          <a:xfrm>
            <a:off x="8763000" y="6400800"/>
            <a:ext cx="0" cy="152400"/>
          </a:xfrm>
          <a:prstGeom prst="line">
            <a:avLst/>
          </a:prstGeom>
          <a:noFill/>
          <a:ln w="9525">
            <a:solidFill>
              <a:schemeClr val="tx1"/>
            </a:solidFill>
            <a:round/>
            <a:headEnd/>
            <a:tailEnd/>
          </a:ln>
        </p:spPr>
        <p:txBody>
          <a:bodyPr/>
          <a:lstStyle/>
          <a:p>
            <a:endParaRPr lang="fa-IR"/>
          </a:p>
        </p:txBody>
      </p:sp>
      <p:pic>
        <p:nvPicPr>
          <p:cNvPr id="37896" name="Picture 14"/>
          <p:cNvPicPr>
            <a:picLocks noChangeAspect="1" noChangeArrowheads="1"/>
          </p:cNvPicPr>
          <p:nvPr/>
        </p:nvPicPr>
        <p:blipFill>
          <a:blip r:embed="rId2" cstate="print"/>
          <a:srcRect/>
          <a:stretch>
            <a:fillRect/>
          </a:stretch>
        </p:blipFill>
        <p:spPr bwMode="auto">
          <a:xfrm>
            <a:off x="762000" y="2514600"/>
            <a:ext cx="3238500" cy="3581400"/>
          </a:xfrm>
          <a:prstGeom prst="rect">
            <a:avLst/>
          </a:prstGeom>
          <a:noFill/>
          <a:ln w="9525">
            <a:noFill/>
            <a:miter lim="800000"/>
            <a:headEnd/>
            <a:tailEnd/>
          </a:ln>
        </p:spPr>
      </p:pic>
      <p:sp>
        <p:nvSpPr>
          <p:cNvPr id="37897" name="Rectangle 15"/>
          <p:cNvSpPr>
            <a:spLocks noChangeArrowheads="1"/>
          </p:cNvSpPr>
          <p:nvPr/>
        </p:nvSpPr>
        <p:spPr bwMode="auto">
          <a:xfrm>
            <a:off x="2133600" y="1447800"/>
            <a:ext cx="3417888" cy="411163"/>
          </a:xfrm>
          <a:prstGeom prst="rect">
            <a:avLst/>
          </a:prstGeom>
          <a:noFill/>
          <a:ln w="9525">
            <a:noFill/>
            <a:miter lim="800000"/>
            <a:headEnd/>
            <a:tailEnd/>
          </a:ln>
        </p:spPr>
        <p:txBody>
          <a:bodyPr anchor="b"/>
          <a:lstStyle/>
          <a:p>
            <a:r>
              <a:rPr lang="en-US" sz="2800" b="1">
                <a:solidFill>
                  <a:srgbClr val="6699FF"/>
                </a:solidFill>
              </a:rPr>
              <a:t>Helical Types</a:t>
            </a:r>
          </a:p>
        </p:txBody>
      </p:sp>
      <p:pic>
        <p:nvPicPr>
          <p:cNvPr id="37898" name="Picture 16"/>
          <p:cNvPicPr>
            <a:picLocks noChangeAspect="1" noChangeArrowheads="1"/>
          </p:cNvPicPr>
          <p:nvPr/>
        </p:nvPicPr>
        <p:blipFill>
          <a:blip r:embed="rId3" cstate="print"/>
          <a:srcRect/>
          <a:stretch>
            <a:fillRect/>
          </a:stretch>
        </p:blipFill>
        <p:spPr bwMode="auto">
          <a:xfrm>
            <a:off x="4356100" y="5229225"/>
            <a:ext cx="4338638" cy="1012825"/>
          </a:xfrm>
          <a:prstGeom prst="rect">
            <a:avLst/>
          </a:prstGeom>
          <a:noFill/>
          <a:ln w="9525">
            <a:noFill/>
            <a:miter lim="800000"/>
            <a:headEnd/>
            <a:tailEnd/>
          </a:ln>
        </p:spPr>
      </p:pic>
      <p:sp>
        <p:nvSpPr>
          <p:cNvPr id="37899" name="Text Box 16"/>
          <p:cNvSpPr txBox="1">
            <a:spLocks noChangeArrowheads="1"/>
          </p:cNvSpPr>
          <p:nvPr/>
        </p:nvSpPr>
        <p:spPr bwMode="auto">
          <a:xfrm>
            <a:off x="5257800" y="1371600"/>
            <a:ext cx="3384550" cy="646113"/>
          </a:xfrm>
          <a:prstGeom prst="rect">
            <a:avLst/>
          </a:prstGeom>
          <a:noFill/>
          <a:ln w="9525">
            <a:noFill/>
            <a:miter lim="800000"/>
            <a:headEnd/>
            <a:tailEnd/>
          </a:ln>
        </p:spPr>
        <p:txBody>
          <a:bodyPr>
            <a:spAutoFit/>
          </a:bodyPr>
          <a:lstStyle/>
          <a:p>
            <a:pPr algn="ctr">
              <a:spcBef>
                <a:spcPct val="50000"/>
              </a:spcBef>
            </a:pPr>
            <a:r>
              <a:rPr lang="fa-IR" sz="3600" b="1">
                <a:solidFill>
                  <a:srgbClr val="FF0000"/>
                </a:solidFill>
                <a:cs typeface="B Lotus" pitchFamily="2" charset="-78"/>
              </a:rPr>
              <a:t>کارانداز مارپیچی</a:t>
            </a:r>
            <a:endParaRPr lang="en-US" sz="3600" b="1">
              <a:solidFill>
                <a:srgbClr val="FF0000"/>
              </a:solidFill>
              <a:cs typeface="B Lotus" pitchFamily="2" charset="-78"/>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fa-IR" smtClean="0"/>
          </a:p>
        </p:txBody>
      </p:sp>
      <p:pic>
        <p:nvPicPr>
          <p:cNvPr id="43011" name="Picture 2"/>
          <p:cNvPicPr>
            <a:picLocks noGrp="1" noChangeAspect="1" noChangeArrowheads="1"/>
          </p:cNvPicPr>
          <p:nvPr>
            <p:ph idx="1"/>
          </p:nvPr>
        </p:nvPicPr>
        <p:blipFill>
          <a:blip r:embed="rId2" cstate="print"/>
          <a:srcRect/>
          <a:stretch>
            <a:fillRect/>
          </a:stretch>
        </p:blipFill>
        <p:spPr>
          <a:xfrm>
            <a:off x="381000" y="685800"/>
            <a:ext cx="8599488" cy="5259388"/>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152400" y="609600"/>
            <a:ext cx="8382000" cy="5537200"/>
          </a:xfrm>
          <a:prstGeom prst="rect">
            <a:avLst/>
          </a:prstGeom>
          <a:noFill/>
          <a:ln w="9525">
            <a:noFill/>
            <a:miter lim="800000"/>
            <a:headEnd/>
            <a:tailEnd/>
          </a:ln>
        </p:spPr>
        <p:txBody>
          <a:bodyPr anchor="ctr">
            <a:spAutoFit/>
          </a:bodyPr>
          <a:lstStyle/>
          <a:p>
            <a:pPr algn="justLow" rtl="1" eaLnBrk="0" hangingPunct="0">
              <a:lnSpc>
                <a:spcPct val="200000"/>
              </a:lnSpc>
            </a:pPr>
            <a:r>
              <a:rPr lang="ar-SA" sz="2000" b="1">
                <a:solidFill>
                  <a:srgbClr val="FF0000"/>
                </a:solidFill>
                <a:latin typeface="Calibri" pitchFamily="34" charset="0"/>
                <a:ea typeface="Calibri" pitchFamily="34" charset="0"/>
                <a:cs typeface="B Nazanin" pitchFamily="2" charset="-78"/>
              </a:rPr>
              <a:t>سيستم هيدروليك</a:t>
            </a:r>
            <a:endParaRPr lang="en-US" sz="2000" b="1">
              <a:ea typeface="Calibri" pitchFamily="34" charset="0"/>
              <a:cs typeface="B Nazanin" pitchFamily="2" charset="-78"/>
            </a:endParaRPr>
          </a:p>
          <a:p>
            <a:pPr algn="justLow" rtl="1" eaLnBrk="0" hangingPunct="0">
              <a:lnSpc>
                <a:spcPct val="200000"/>
              </a:lnSpc>
            </a:pPr>
            <a:r>
              <a:rPr lang="ar-SA" sz="2000" b="1">
                <a:solidFill>
                  <a:srgbClr val="000000"/>
                </a:solidFill>
                <a:latin typeface="Calibri" pitchFamily="34" charset="0"/>
                <a:ea typeface="Calibri" pitchFamily="34" charset="0"/>
                <a:cs typeface="B Nazanin" pitchFamily="2" charset="-78"/>
              </a:rPr>
              <a:t>امروزه در بسياري از فرآيندهاي صنعتي ، انتقال قدرت آن هم به صورت کم هزينه و با دقت زياد مورد نظر است در همين راستا بکارگيري سيال تحت فشار در انتقال و کنترل قدرت در تمام شاخه هاي صنعت رو به گسترش است. استفاده از قدرت سيال  به دو شاخه مهم </a:t>
            </a:r>
            <a:r>
              <a:rPr lang="ar-SA" sz="2000" b="1">
                <a:solidFill>
                  <a:srgbClr val="FF0000"/>
                </a:solidFill>
                <a:latin typeface="Calibri" pitchFamily="34" charset="0"/>
                <a:ea typeface="Calibri" pitchFamily="34" charset="0"/>
                <a:cs typeface="B Nazanin" pitchFamily="2" charset="-78"/>
              </a:rPr>
              <a:t>هيدروليک و نيوماتيک </a:t>
            </a:r>
            <a:r>
              <a:rPr lang="ar-SA" sz="2000" b="1">
                <a:solidFill>
                  <a:srgbClr val="000000"/>
                </a:solidFill>
                <a:latin typeface="Calibri" pitchFamily="34" charset="0"/>
                <a:ea typeface="Calibri" pitchFamily="34" charset="0"/>
                <a:cs typeface="B Nazanin" pitchFamily="2" charset="-78"/>
              </a:rPr>
              <a:t>( که جديدتر است ) تقسيم ميشود .</a:t>
            </a:r>
            <a:endParaRPr lang="en-US" sz="2000" b="1">
              <a:cs typeface="B Nazanin" pitchFamily="2" charset="-78"/>
            </a:endParaRPr>
          </a:p>
          <a:p>
            <a:pPr algn="justLow" rtl="1" eaLnBrk="0" hangingPunct="0">
              <a:lnSpc>
                <a:spcPct val="200000"/>
              </a:lnSpc>
            </a:pPr>
            <a:r>
              <a:rPr lang="ar-SA" sz="2000" b="1">
                <a:solidFill>
                  <a:srgbClr val="000000"/>
                </a:solidFill>
                <a:latin typeface="Calibri" pitchFamily="34" charset="0"/>
                <a:cs typeface="B Nazanin" pitchFamily="2" charset="-78"/>
              </a:rPr>
              <a:t>از نيوماتيک در مواردي که نيروهاي نسبتا پايين (حدود يک تن) و سرعت هاي حرکتي بالا مورد نياز باشد (مانند سيستمهايي که در قسمتهاي محرک رباتها بکار مي روند) استفاده ميکنند در صورتيکه کاربردهاي سيستمهاي هيدروليک عمدتا در مواردي است که قدرتهاي بالا و سرعت هاي کنترل شده دقيق مورد نظر باشد(مانند جک هاي هيدروليک ، ترمز و فرمان هيدروليک و...).</a:t>
            </a:r>
            <a:endParaRPr lang="ar-SA" sz="2000" b="1">
              <a:cs typeface="B Nazanin" pitchFamily="2" charset="-78"/>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533400" y="609600"/>
            <a:ext cx="8077200" cy="3970338"/>
          </a:xfrm>
          <a:prstGeom prst="rect">
            <a:avLst/>
          </a:prstGeom>
          <a:noFill/>
          <a:ln w="9525">
            <a:noFill/>
            <a:miter lim="800000"/>
            <a:headEnd/>
            <a:tailEnd/>
          </a:ln>
        </p:spPr>
        <p:txBody>
          <a:bodyPr>
            <a:spAutoFit/>
          </a:bodyPr>
          <a:lstStyle/>
          <a:p>
            <a:pPr algn="r">
              <a:lnSpc>
                <a:spcPct val="150000"/>
              </a:lnSpc>
            </a:pPr>
            <a:r>
              <a:rPr lang="ar-SA" sz="2800" b="1">
                <a:solidFill>
                  <a:srgbClr val="FF0000"/>
                </a:solidFill>
                <a:cs typeface="B Lotus" pitchFamily="2" charset="-78"/>
              </a:rPr>
              <a:t>پمپ هاي با جابجايي مثبت : </a:t>
            </a:r>
            <a:r>
              <a:rPr lang="ar-SA" sz="2800" b="1">
                <a:cs typeface="B Lotus" pitchFamily="2" charset="-78"/>
              </a:rPr>
              <a:t>در اين پمپ ها به ازاي هر دور چرخش محور مقدار معيني از سيال  به سمت خروجي فرستاده مي شود و</a:t>
            </a:r>
            <a:r>
              <a:rPr lang="fa-IR" sz="2800" b="1">
                <a:cs typeface="B Lotus" pitchFamily="2" charset="-78"/>
              </a:rPr>
              <a:t> </a:t>
            </a:r>
            <a:r>
              <a:rPr lang="ar-SA" sz="2800" b="1">
                <a:cs typeface="B Lotus" pitchFamily="2" charset="-78"/>
              </a:rPr>
              <a:t>توانايي غلبه بر فشار خروجي و اصطکاک را دارد . اين پمپ ها مزيت هاي بسياري نسبت به پمپ هاي با جابه جايي غير مثبت دارند مانند مانند ابعاد کوچکتر ، بازده حجمي بالا ، انعطاف پذيري مناسب و توانايي کار در فشار هاي بالا </a:t>
            </a:r>
            <a:endParaRPr lang="fa-IR" sz="2800" b="1">
              <a:cs typeface="B Lotus" pitchFamily="2" charset="-78"/>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228600" y="0"/>
            <a:ext cx="8915400" cy="5262563"/>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solidFill>
                  <a:srgbClr val="FF0000"/>
                </a:solidFill>
                <a:latin typeface="Calibri" pitchFamily="34" charset="0"/>
                <a:ea typeface="Calibri" pitchFamily="34" charset="0"/>
                <a:cs typeface="B Lotus" pitchFamily="2" charset="-78"/>
              </a:rPr>
              <a:t> </a:t>
            </a:r>
            <a:r>
              <a:rPr lang="ar-SA" sz="2800" b="1">
                <a:solidFill>
                  <a:srgbClr val="FF0000"/>
                </a:solidFill>
                <a:ea typeface="Calibri" pitchFamily="34" charset="0"/>
                <a:cs typeface="B Lotus" pitchFamily="2" charset="-78"/>
              </a:rPr>
              <a:t>انواع پمپ ها با جابه جايي مثبت</a:t>
            </a:r>
            <a:r>
              <a:rPr lang="ar-SA" sz="2800" b="1">
                <a:solidFill>
                  <a:srgbClr val="FF0000"/>
                </a:solidFill>
                <a:latin typeface="Calibri" pitchFamily="34" charset="0"/>
                <a:ea typeface="Calibri" pitchFamily="34" charset="0"/>
                <a:cs typeface="B Lotus" pitchFamily="2" charset="-78"/>
              </a:rPr>
              <a:t> </a:t>
            </a:r>
            <a:r>
              <a:rPr lang="ar-SA" sz="2800" b="1">
                <a:solidFill>
                  <a:srgbClr val="FF0000"/>
                </a:solidFill>
                <a:ea typeface="Calibri" pitchFamily="34" charset="0"/>
                <a:cs typeface="B Lotus" pitchFamily="2" charset="-78"/>
              </a:rPr>
              <a:t>از نظر ميزان جابه جايي :</a:t>
            </a:r>
            <a:r>
              <a:rPr lang="ar-SA" sz="2800" b="1">
                <a:solidFill>
                  <a:srgbClr val="FF0000"/>
                </a:solidFill>
                <a:latin typeface="Calibri" pitchFamily="34" charset="0"/>
                <a:ea typeface="Calibri" pitchFamily="34" charset="0"/>
                <a:cs typeface="B Lotus" pitchFamily="2" charset="-78"/>
              </a:rPr>
              <a:t> </a:t>
            </a:r>
            <a:endParaRPr lang="en-US" sz="2800" b="1">
              <a:ea typeface="Calibri" pitchFamily="34" charset="0"/>
              <a:cs typeface="B Lotus" pitchFamily="2" charset="-78"/>
            </a:endParaRPr>
          </a:p>
          <a:p>
            <a:pPr algn="justLow" rtl="1" eaLnBrk="0" hangingPunct="0">
              <a:lnSpc>
                <a:spcPct val="150000"/>
              </a:lnSpc>
            </a:pPr>
            <a:r>
              <a:rPr lang="ar-SA" sz="2800" b="1">
                <a:solidFill>
                  <a:srgbClr val="800000"/>
                </a:solidFill>
                <a:ea typeface="Calibri" pitchFamily="34" charset="0"/>
                <a:cs typeface="B Lotus" pitchFamily="2" charset="-78"/>
              </a:rPr>
              <a:t>1- پمپ ها با جا به جايي ثابت</a:t>
            </a:r>
            <a:endParaRPr lang="en-US" sz="2800" b="1">
              <a:cs typeface="B Lotus" pitchFamily="2" charset="-78"/>
            </a:endParaRPr>
          </a:p>
          <a:p>
            <a:pPr algn="justLow" rtl="1" eaLnBrk="0" hangingPunct="0">
              <a:lnSpc>
                <a:spcPct val="150000"/>
              </a:lnSpc>
            </a:pPr>
            <a:r>
              <a:rPr lang="ar-SA" sz="2800" b="1">
                <a:solidFill>
                  <a:srgbClr val="800000"/>
                </a:solidFill>
                <a:cs typeface="B Lotus" pitchFamily="2" charset="-78"/>
              </a:rPr>
              <a:t>2- پمپ های با جابه جايي متغيير </a:t>
            </a:r>
            <a:endParaRPr lang="en-US" sz="2800" b="1">
              <a:cs typeface="B Lotus" pitchFamily="2" charset="-78"/>
            </a:endParaRPr>
          </a:p>
          <a:p>
            <a:pPr algn="justLow" rtl="1" eaLnBrk="0" hangingPunct="0">
              <a:lnSpc>
                <a:spcPct val="150000"/>
              </a:lnSpc>
            </a:pPr>
            <a:r>
              <a:rPr lang="ar-SA" sz="2800" b="1">
                <a:cs typeface="B Lotus" pitchFamily="2" charset="-78"/>
              </a:rPr>
              <a:t>در يک پمپ با جابه جايي ثابت (</a:t>
            </a:r>
            <a:r>
              <a:rPr lang="en-US" sz="2800" b="1">
                <a:latin typeface="Tahoma" pitchFamily="34" charset="0"/>
                <a:cs typeface="B Lotus" pitchFamily="2" charset="-78"/>
              </a:rPr>
              <a:t>Fixed Displacement</a:t>
            </a:r>
            <a:r>
              <a:rPr lang="ar-SA" sz="2800" b="1">
                <a:cs typeface="B Lotus" pitchFamily="2" charset="-78"/>
              </a:rPr>
              <a:t>) ميزان سيال پمپ شده به ازاي هر يک دور چرخش محور </a:t>
            </a:r>
            <a:r>
              <a:rPr lang="fa-IR" sz="2800" b="1">
                <a:cs typeface="B Lotus" pitchFamily="2" charset="-78"/>
              </a:rPr>
              <a:t>،</a:t>
            </a:r>
            <a:r>
              <a:rPr lang="ar-SA" sz="2800" b="1">
                <a:cs typeface="B Lotus" pitchFamily="2" charset="-78"/>
              </a:rPr>
              <a:t>ثابت است در صورتيکه در پمپ هاي با جابه جايي متغير (</a:t>
            </a:r>
            <a:r>
              <a:rPr lang="en-US" sz="2800" b="1">
                <a:latin typeface="Tahoma" pitchFamily="34" charset="0"/>
                <a:cs typeface="B Lotus" pitchFamily="2" charset="-78"/>
              </a:rPr>
              <a:t>Variable</a:t>
            </a:r>
            <a:r>
              <a:rPr lang="en-US" sz="2800" b="1">
                <a:cs typeface="B Lotus" pitchFamily="2" charset="-78"/>
              </a:rPr>
              <a:t> </a:t>
            </a:r>
            <a:r>
              <a:rPr lang="en-US" sz="2800" b="1">
                <a:latin typeface="Tahoma" pitchFamily="34" charset="0"/>
                <a:cs typeface="B Lotus" pitchFamily="2" charset="-78"/>
              </a:rPr>
              <a:t> Displacement</a:t>
            </a:r>
            <a:r>
              <a:rPr lang="ar-SA" sz="2800" b="1">
                <a:cs typeface="B Lotus" pitchFamily="2" charset="-78"/>
              </a:rPr>
              <a:t>) مقدار فوق بواسطه تغيير در ارتباط بين اجزاء پمپ قابل کم يا زياد کردن است. به اين پمپ ها ، پمپ ها ي دبي متغير نيز مي گويند.</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1676400" y="914400"/>
            <a:ext cx="6858000" cy="2678113"/>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solidFill>
                  <a:srgbClr val="FF0000"/>
                </a:solidFill>
                <a:ea typeface="Calibri" pitchFamily="34" charset="0"/>
                <a:cs typeface="B Lotus" pitchFamily="2" charset="-78"/>
              </a:rPr>
              <a:t>انواع پمپ ها با جابه جايي مثبت از نظر ساختمان :</a:t>
            </a:r>
            <a:endParaRPr lang="en-US" sz="2800" b="1">
              <a:ea typeface="Calibri" pitchFamily="34" charset="0"/>
              <a:cs typeface="B Lotus" pitchFamily="2" charset="-78"/>
            </a:endParaRPr>
          </a:p>
          <a:p>
            <a:pPr algn="justLow" rtl="1" eaLnBrk="0" hangingPunct="0">
              <a:lnSpc>
                <a:spcPct val="150000"/>
              </a:lnSpc>
            </a:pPr>
            <a:r>
              <a:rPr lang="ar-SA" sz="2800" b="1">
                <a:solidFill>
                  <a:srgbClr val="000080"/>
                </a:solidFill>
                <a:ea typeface="Calibri" pitchFamily="34" charset="0"/>
                <a:cs typeface="B Lotus" pitchFamily="2" charset="-78"/>
              </a:rPr>
              <a:t>1- پمپ های دنده ای</a:t>
            </a:r>
            <a:endParaRPr lang="en-US" sz="2800" b="1">
              <a:cs typeface="B Lotus" pitchFamily="2" charset="-78"/>
            </a:endParaRPr>
          </a:p>
          <a:p>
            <a:pPr algn="justLow" rtl="1" eaLnBrk="0" hangingPunct="0">
              <a:lnSpc>
                <a:spcPct val="150000"/>
              </a:lnSpc>
            </a:pPr>
            <a:r>
              <a:rPr lang="ar-SA" sz="2800" b="1">
                <a:solidFill>
                  <a:srgbClr val="000080"/>
                </a:solidFill>
                <a:cs typeface="B Lotus" pitchFamily="2" charset="-78"/>
              </a:rPr>
              <a:t>2 - پمپ های پره ای </a:t>
            </a:r>
            <a:endParaRPr lang="en-US" sz="2800" b="1">
              <a:cs typeface="B Lotus" pitchFamily="2" charset="-78"/>
            </a:endParaRPr>
          </a:p>
          <a:p>
            <a:pPr algn="justLow" rtl="1" eaLnBrk="0" hangingPunct="0">
              <a:lnSpc>
                <a:spcPct val="150000"/>
              </a:lnSpc>
            </a:pPr>
            <a:r>
              <a:rPr lang="ar-SA" sz="2800" b="1">
                <a:solidFill>
                  <a:srgbClr val="000080"/>
                </a:solidFill>
                <a:cs typeface="B Lotus" pitchFamily="2" charset="-78"/>
              </a:rPr>
              <a:t>3- پمپ های پيستونی </a:t>
            </a:r>
            <a:endParaRPr lang="ar-SA" sz="2800" b="1">
              <a:cs typeface="B Lotus" pitchFamily="2" charset="-7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533400" y="381000"/>
            <a:ext cx="8001000" cy="4616450"/>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solidFill>
                  <a:srgbClr val="800000"/>
                </a:solidFill>
                <a:ea typeface="Calibri" pitchFamily="34" charset="0"/>
                <a:cs typeface="B Lotus" pitchFamily="2" charset="-78"/>
              </a:rPr>
              <a:t>پمپ هاي دنده اي</a:t>
            </a:r>
            <a:r>
              <a:rPr lang="en-US" sz="2800" b="1">
                <a:solidFill>
                  <a:srgbClr val="800000"/>
                </a:solidFill>
                <a:ea typeface="Calibri" pitchFamily="34" charset="0"/>
                <a:cs typeface="B Lotus" pitchFamily="2" charset="-78"/>
              </a:rPr>
              <a:t>  </a:t>
            </a:r>
            <a:r>
              <a:rPr lang="en-US" sz="2800" b="1">
                <a:solidFill>
                  <a:srgbClr val="800000"/>
                </a:solidFill>
                <a:latin typeface="Tahoma" pitchFamily="34" charset="0"/>
                <a:ea typeface="Calibri" pitchFamily="34" charset="0"/>
                <a:cs typeface="B Lotus" pitchFamily="2" charset="-78"/>
              </a:rPr>
              <a:t> Gear Pump </a:t>
            </a:r>
            <a:endParaRPr lang="en-US" sz="2800" b="1">
              <a:cs typeface="B Lotus" pitchFamily="2" charset="-78"/>
            </a:endParaRPr>
          </a:p>
          <a:p>
            <a:pPr algn="justLow" rtl="1" eaLnBrk="0" hangingPunct="0">
              <a:lnSpc>
                <a:spcPct val="150000"/>
              </a:lnSpc>
            </a:pPr>
            <a:r>
              <a:rPr lang="ar-SA" sz="2800" b="1">
                <a:cs typeface="B Lotus" pitchFamily="2" charset="-78"/>
              </a:rPr>
              <a:t>اين پمپ ها به دليل طراحي آسان ، هزينه ساخت پايين و جثه کوچک و جمع و جور در صنعت کاربرد زيادي پيدا کرده اند . ولي از معايب اين پمپ ها مي توان به کاهش بازده آنها در اثر فرسايش قطعات به دليل اصطکاک و خوردگي و در نتيجه نشت روغن در قسمت هاي داخلي آن اشاره کرد. اين افت فشار</a:t>
            </a:r>
            <a:r>
              <a:rPr lang="ar-SA" sz="2800" b="1">
                <a:latin typeface="Calibri" pitchFamily="34" charset="0"/>
                <a:cs typeface="B Lotus" pitchFamily="2" charset="-78"/>
              </a:rPr>
              <a:t> </a:t>
            </a:r>
            <a:r>
              <a:rPr lang="ar-SA" sz="2800" b="1">
                <a:cs typeface="B Lotus" pitchFamily="2" charset="-78"/>
              </a:rPr>
              <a:t> بيشتر در نواحي بين دنده ها و پوسته و بين دنده ها قابل مشاهده است.</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1752600" y="609600"/>
            <a:ext cx="7086600" cy="4616450"/>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solidFill>
                  <a:srgbClr val="800000"/>
                </a:solidFill>
                <a:ea typeface="Calibri" pitchFamily="34" charset="0"/>
                <a:cs typeface="B Lotus" pitchFamily="2" charset="-78"/>
              </a:rPr>
              <a:t>انواع پمپ ها ي دنده اي :</a:t>
            </a:r>
            <a:endParaRPr lang="en-US" sz="2800" b="1">
              <a:ea typeface="Calibri" pitchFamily="34" charset="0"/>
              <a:cs typeface="B Lotus" pitchFamily="2" charset="-78"/>
            </a:endParaRPr>
          </a:p>
          <a:p>
            <a:pPr algn="justLow" rtl="1" eaLnBrk="0" hangingPunct="0">
              <a:lnSpc>
                <a:spcPct val="150000"/>
              </a:lnSpc>
            </a:pPr>
            <a:r>
              <a:rPr lang="ar-SA" sz="2800" b="1">
                <a:solidFill>
                  <a:srgbClr val="FF0000"/>
                </a:solidFill>
                <a:ea typeface="Calibri" pitchFamily="34" charset="0"/>
                <a:cs typeface="B Lotus" pitchFamily="2" charset="-78"/>
              </a:rPr>
              <a:t>1- دنده خارجی </a:t>
            </a:r>
            <a:r>
              <a:rPr lang="en-US" sz="2800" b="1">
                <a:solidFill>
                  <a:srgbClr val="FF0000"/>
                </a:solidFill>
                <a:ea typeface="Calibri" pitchFamily="34" charset="0"/>
                <a:cs typeface="B Lotus" pitchFamily="2" charset="-78"/>
              </a:rPr>
              <a:t>External Gear Pumps  </a:t>
            </a:r>
            <a:endParaRPr lang="en-US" sz="2800" b="1">
              <a:solidFill>
                <a:srgbClr val="FF0000"/>
              </a:solidFill>
              <a:cs typeface="B Lotus" pitchFamily="2" charset="-78"/>
            </a:endParaRPr>
          </a:p>
          <a:p>
            <a:pPr algn="justLow" rtl="1" eaLnBrk="0" hangingPunct="0">
              <a:lnSpc>
                <a:spcPct val="150000"/>
              </a:lnSpc>
            </a:pPr>
            <a:r>
              <a:rPr lang="ar-SA" sz="2800" b="1">
                <a:solidFill>
                  <a:srgbClr val="FF0000"/>
                </a:solidFill>
                <a:cs typeface="B Lotus" pitchFamily="2" charset="-78"/>
              </a:rPr>
              <a:t>2</a:t>
            </a:r>
            <a:r>
              <a:rPr lang="ar-SA" sz="2800" b="1">
                <a:solidFill>
                  <a:srgbClr val="FF0000"/>
                </a:solidFill>
                <a:latin typeface="Calibri" pitchFamily="34" charset="0"/>
                <a:cs typeface="B Lotus" pitchFamily="2" charset="-78"/>
              </a:rPr>
              <a:t>–</a:t>
            </a:r>
            <a:r>
              <a:rPr lang="ar-SA" sz="2800" b="1">
                <a:solidFill>
                  <a:srgbClr val="FF0000"/>
                </a:solidFill>
                <a:cs typeface="B Lotus" pitchFamily="2" charset="-78"/>
              </a:rPr>
              <a:t> دنده داخلی </a:t>
            </a:r>
            <a:r>
              <a:rPr lang="en-US" sz="2800" b="1">
                <a:solidFill>
                  <a:srgbClr val="FF0000"/>
                </a:solidFill>
                <a:cs typeface="B Lotus" pitchFamily="2" charset="-78"/>
              </a:rPr>
              <a:t>Internal Gear Pumps   </a:t>
            </a:r>
          </a:p>
          <a:p>
            <a:pPr algn="justLow" rtl="1" eaLnBrk="0" hangingPunct="0">
              <a:lnSpc>
                <a:spcPct val="150000"/>
              </a:lnSpc>
            </a:pPr>
            <a:r>
              <a:rPr lang="ar-SA" sz="2800" b="1">
                <a:solidFill>
                  <a:srgbClr val="FF0000"/>
                </a:solidFill>
                <a:cs typeface="B Lotus" pitchFamily="2" charset="-78"/>
              </a:rPr>
              <a:t>3- </a:t>
            </a:r>
            <a:r>
              <a:rPr lang="fa-IR" sz="2800" b="1">
                <a:solidFill>
                  <a:srgbClr val="FF0000"/>
                </a:solidFill>
                <a:cs typeface="B Lotus" pitchFamily="2" charset="-78"/>
              </a:rPr>
              <a:t>روتس</a:t>
            </a:r>
            <a:r>
              <a:rPr lang="en-US" sz="2800" b="1">
                <a:solidFill>
                  <a:srgbClr val="FF0000"/>
                </a:solidFill>
                <a:cs typeface="B Lotus" pitchFamily="2" charset="-78"/>
              </a:rPr>
              <a:t>Roots Pumps   </a:t>
            </a:r>
          </a:p>
          <a:p>
            <a:pPr algn="justLow" rtl="1" eaLnBrk="0" hangingPunct="0">
              <a:lnSpc>
                <a:spcPct val="150000"/>
              </a:lnSpc>
            </a:pPr>
            <a:r>
              <a:rPr lang="fa-IR" sz="2800" b="1">
                <a:solidFill>
                  <a:srgbClr val="FF0000"/>
                </a:solidFill>
                <a:cs typeface="B Lotus" pitchFamily="2" charset="-78"/>
              </a:rPr>
              <a:t>4</a:t>
            </a:r>
            <a:r>
              <a:rPr lang="ar-SA" sz="2800" b="1">
                <a:solidFill>
                  <a:srgbClr val="FF0000"/>
                </a:solidFill>
                <a:cs typeface="B Lotus" pitchFamily="2" charset="-78"/>
              </a:rPr>
              <a:t>- گوشواره ای  </a:t>
            </a:r>
            <a:r>
              <a:rPr lang="en-US" sz="2800" b="1">
                <a:solidFill>
                  <a:srgbClr val="FF0000"/>
                </a:solidFill>
                <a:cs typeface="B Lotus" pitchFamily="2" charset="-78"/>
              </a:rPr>
              <a:t>Lobe Pumps   </a:t>
            </a:r>
          </a:p>
          <a:p>
            <a:pPr algn="justLow" rtl="1" eaLnBrk="0" hangingPunct="0">
              <a:lnSpc>
                <a:spcPct val="150000"/>
              </a:lnSpc>
            </a:pPr>
            <a:r>
              <a:rPr lang="fa-IR" sz="2800" b="1">
                <a:solidFill>
                  <a:srgbClr val="FF0000"/>
                </a:solidFill>
                <a:cs typeface="B Lotus" pitchFamily="2" charset="-78"/>
              </a:rPr>
              <a:t>5</a:t>
            </a:r>
            <a:r>
              <a:rPr lang="ar-SA" sz="2800" b="1">
                <a:solidFill>
                  <a:srgbClr val="FF0000"/>
                </a:solidFill>
                <a:cs typeface="B Lotus" pitchFamily="2" charset="-78"/>
              </a:rPr>
              <a:t>- پيچی</a:t>
            </a:r>
            <a:r>
              <a:rPr lang="en-US" sz="2800" b="1">
                <a:solidFill>
                  <a:srgbClr val="FF0000"/>
                </a:solidFill>
                <a:cs typeface="B Lotus" pitchFamily="2" charset="-78"/>
              </a:rPr>
              <a:t>  Screw Pumps            </a:t>
            </a:r>
          </a:p>
          <a:p>
            <a:pPr algn="justLow" rtl="1" eaLnBrk="0" hangingPunct="0">
              <a:lnSpc>
                <a:spcPct val="150000"/>
              </a:lnSpc>
            </a:pPr>
            <a:r>
              <a:rPr lang="fa-IR" sz="2800" b="1">
                <a:solidFill>
                  <a:srgbClr val="FF0000"/>
                </a:solidFill>
                <a:cs typeface="B Lotus" pitchFamily="2" charset="-78"/>
              </a:rPr>
              <a:t>6</a:t>
            </a:r>
            <a:r>
              <a:rPr lang="ar-SA" sz="2800" b="1">
                <a:solidFill>
                  <a:srgbClr val="FF0000"/>
                </a:solidFill>
                <a:cs typeface="B Lotus" pitchFamily="2" charset="-78"/>
              </a:rPr>
              <a:t>- ژيروتور </a:t>
            </a:r>
            <a:r>
              <a:rPr lang="en-US" sz="2800" b="1">
                <a:solidFill>
                  <a:srgbClr val="FF0000"/>
                </a:solidFill>
                <a:cs typeface="B Lotus" pitchFamily="2" charset="-78"/>
              </a:rPr>
              <a:t>Gerotor Pumps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2" cstate="print"/>
          <a:srcRect/>
          <a:stretch>
            <a:fillRect/>
          </a:stretch>
        </p:blipFill>
        <p:spPr bwMode="auto">
          <a:xfrm>
            <a:off x="838200" y="1295400"/>
            <a:ext cx="7747000" cy="5105400"/>
          </a:xfrm>
          <a:prstGeom prst="rect">
            <a:avLst/>
          </a:prstGeom>
          <a:noFill/>
          <a:ln w="9525">
            <a:noFill/>
            <a:miter lim="800000"/>
            <a:headEnd/>
            <a:tailEnd/>
          </a:ln>
        </p:spPr>
      </p:pic>
      <p:sp>
        <p:nvSpPr>
          <p:cNvPr id="50179" name="Rectangle 2"/>
          <p:cNvSpPr>
            <a:spLocks noChangeArrowheads="1"/>
          </p:cNvSpPr>
          <p:nvPr/>
        </p:nvSpPr>
        <p:spPr bwMode="auto">
          <a:xfrm>
            <a:off x="914400" y="381000"/>
            <a:ext cx="7713663" cy="854075"/>
          </a:xfrm>
          <a:prstGeom prst="rect">
            <a:avLst/>
          </a:prstGeom>
          <a:noFill/>
          <a:ln w="9525">
            <a:noFill/>
            <a:miter lim="800000"/>
            <a:headEnd/>
            <a:tailEnd/>
          </a:ln>
        </p:spPr>
        <p:txBody>
          <a:bodyPr wrap="none">
            <a:spAutoFit/>
          </a:bodyPr>
          <a:lstStyle/>
          <a:p>
            <a:pPr algn="justLow" rtl="1" eaLnBrk="0" hangingPunct="0">
              <a:lnSpc>
                <a:spcPct val="150000"/>
              </a:lnSpc>
            </a:pPr>
            <a:r>
              <a:rPr lang="ar-SA" sz="3600" b="1">
                <a:solidFill>
                  <a:srgbClr val="FF0000"/>
                </a:solidFill>
                <a:ea typeface="Calibri" pitchFamily="34" charset="0"/>
                <a:cs typeface="B Lotus" pitchFamily="2" charset="-78"/>
              </a:rPr>
              <a:t>1- دنده خارجي </a:t>
            </a:r>
            <a:r>
              <a:rPr lang="en-US" sz="3600" b="1">
                <a:solidFill>
                  <a:srgbClr val="FF0000"/>
                </a:solidFill>
                <a:latin typeface="Tahoma" pitchFamily="34" charset="0"/>
                <a:ea typeface="Calibri" pitchFamily="34" charset="0"/>
                <a:cs typeface="B Lotus" pitchFamily="2" charset="-78"/>
              </a:rPr>
              <a:t>External Gear Pumps </a:t>
            </a:r>
            <a:endParaRPr lang="en-US" sz="3600" b="1">
              <a:solidFill>
                <a:srgbClr val="FF0000"/>
              </a:solidFill>
              <a:cs typeface="B Lotus" pitchFamily="2" charset="-7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p:cNvSpPr>
            <a:spLocks noChangeArrowheads="1"/>
          </p:cNvSpPr>
          <p:nvPr/>
        </p:nvSpPr>
        <p:spPr bwMode="auto">
          <a:xfrm>
            <a:off x="457200" y="1066800"/>
            <a:ext cx="8229600" cy="3970338"/>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ea typeface="Calibri" pitchFamily="34" charset="0"/>
                <a:cs typeface="B Lotus" pitchFamily="2" charset="-78"/>
              </a:rPr>
              <a:t>در اين پمپ ها يکي از چرخ دنده ها به محرک متصل بوده و چرخ دنده ديگر هرزگرد مي باشد. با چرخش محور محرک و دور شدن دنده هاي چرخ دنده ها از هم با ايجاد خلاء نسبي روغن به فضاي بين چرخ دنده ها و پوسته کشيده شده و به سمت خروجي رانده مي شود.</a:t>
            </a:r>
            <a:endParaRPr lang="en-US" sz="2800" b="1">
              <a:ea typeface="Calibri" pitchFamily="34" charset="0"/>
              <a:cs typeface="B Lotus" pitchFamily="2" charset="-78"/>
            </a:endParaRPr>
          </a:p>
          <a:p>
            <a:pPr algn="justLow" rtl="1" eaLnBrk="0" hangingPunct="0">
              <a:lnSpc>
                <a:spcPct val="150000"/>
              </a:lnSpc>
            </a:pPr>
            <a:r>
              <a:rPr lang="ar-SA" sz="2800" b="1">
                <a:ea typeface="Calibri" pitchFamily="34" charset="0"/>
                <a:cs typeface="B Lotus" pitchFamily="2" charset="-78"/>
              </a:rPr>
              <a:t>لقي بين پوسته و دنده ها در اينگونه پمپ ها حدود</a:t>
            </a:r>
            <a:r>
              <a:rPr lang="ar-SA" sz="2800" b="1">
                <a:latin typeface="Calibri" pitchFamily="34" charset="0"/>
                <a:ea typeface="Calibri" pitchFamily="34" charset="0"/>
                <a:cs typeface="B Lotus" pitchFamily="2" charset="-78"/>
              </a:rPr>
              <a:t> </a:t>
            </a:r>
            <a:r>
              <a:rPr lang="ar-SA" sz="2800" b="1">
                <a:ea typeface="Calibri" pitchFamily="34" charset="0"/>
                <a:cs typeface="B Lotus" pitchFamily="2" charset="-78"/>
              </a:rPr>
              <a:t>(</a:t>
            </a:r>
            <a:r>
              <a:rPr lang="en-US" sz="2800" b="1">
                <a:latin typeface="Tahoma" pitchFamily="34" charset="0"/>
                <a:ea typeface="Calibri" pitchFamily="34" charset="0"/>
                <a:cs typeface="B Lotus" pitchFamily="2" charset="-78"/>
              </a:rPr>
              <a:t>0.025 mm</a:t>
            </a:r>
            <a:r>
              <a:rPr lang="ar-SA" sz="2800" b="1">
                <a:latin typeface="Tahoma" pitchFamily="34" charset="0"/>
                <a:ea typeface="Calibri" pitchFamily="34" charset="0"/>
                <a:cs typeface="B Lotus" pitchFamily="2" charset="-78"/>
              </a:rPr>
              <a:t>) </a:t>
            </a:r>
            <a:r>
              <a:rPr lang="ar-SA" sz="2800" b="1">
                <a:ea typeface="Calibri" pitchFamily="34" charset="0"/>
                <a:cs typeface="B Lotus" pitchFamily="2" charset="-78"/>
              </a:rPr>
              <a:t> مي باشد.</a:t>
            </a:r>
            <a:endParaRPr lang="ar-SA" sz="2800" b="1">
              <a:cs typeface="B Lotus" pitchFamily="2"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228600" y="0"/>
            <a:ext cx="8915400" cy="5262563"/>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ea typeface="Calibri" pitchFamily="34" charset="0"/>
                <a:cs typeface="B Lotus" pitchFamily="2" charset="-78"/>
              </a:rPr>
              <a:t>افت داخلي جريان به خاطر نشست روغن در فضاي موجود بين پوسته و چرخ دنده است </a:t>
            </a:r>
            <a:r>
              <a:rPr lang="ar-SA" sz="2800" b="1">
                <a:solidFill>
                  <a:srgbClr val="FF0000"/>
                </a:solidFill>
                <a:ea typeface="Calibri" pitchFamily="34" charset="0"/>
                <a:cs typeface="B Lotus" pitchFamily="2" charset="-78"/>
              </a:rPr>
              <a:t>که لغزش پمپ (</a:t>
            </a:r>
            <a:r>
              <a:rPr lang="en-US" sz="2800" b="1">
                <a:solidFill>
                  <a:srgbClr val="FF0000"/>
                </a:solidFill>
                <a:latin typeface="Tahoma" pitchFamily="34" charset="0"/>
                <a:ea typeface="Calibri" pitchFamily="34" charset="0"/>
                <a:cs typeface="B Lotus" pitchFamily="2" charset="-78"/>
              </a:rPr>
              <a:t>Volumetric efficiency </a:t>
            </a:r>
            <a:r>
              <a:rPr lang="ar-SA" sz="2800" b="1">
                <a:solidFill>
                  <a:srgbClr val="FF0000"/>
                </a:solidFill>
                <a:ea typeface="Calibri" pitchFamily="34" charset="0"/>
                <a:cs typeface="B Lotus" pitchFamily="2" charset="-78"/>
              </a:rPr>
              <a:t>) </a:t>
            </a:r>
            <a:r>
              <a:rPr lang="ar-SA" sz="2800" b="1">
                <a:ea typeface="Calibri" pitchFamily="34" charset="0"/>
                <a:cs typeface="B Lotus" pitchFamily="2" charset="-78"/>
              </a:rPr>
              <a:t>نام دارد.</a:t>
            </a:r>
            <a:endParaRPr lang="en-US" sz="2800" b="1">
              <a:ea typeface="Calibri" pitchFamily="34" charset="0"/>
              <a:cs typeface="B Lotus" pitchFamily="2" charset="-78"/>
            </a:endParaRPr>
          </a:p>
          <a:p>
            <a:pPr algn="justLow" rtl="1" eaLnBrk="0" hangingPunct="0">
              <a:lnSpc>
                <a:spcPct val="150000"/>
              </a:lnSpc>
            </a:pPr>
            <a:r>
              <a:rPr lang="ar-SA" sz="2800" b="1">
                <a:cs typeface="B Lotus" pitchFamily="2" charset="-78"/>
              </a:rPr>
              <a:t>با توجه به دور هاي بالاي پمپ که تا </a:t>
            </a:r>
            <a:r>
              <a:rPr lang="en-US" sz="2800" b="1">
                <a:cs typeface="B Lotus" pitchFamily="2" charset="-78"/>
              </a:rPr>
              <a:t> </a:t>
            </a:r>
            <a:r>
              <a:rPr lang="en-US" sz="2800" b="1">
                <a:latin typeface="Tahoma" pitchFamily="34" charset="0"/>
                <a:cs typeface="B Lotus" pitchFamily="2" charset="-78"/>
              </a:rPr>
              <a:t>rpm </a:t>
            </a:r>
            <a:r>
              <a:rPr lang="ar-SA" sz="2800" b="1">
                <a:cs typeface="B Lotus" pitchFamily="2" charset="-78"/>
              </a:rPr>
              <a:t>2700</a:t>
            </a:r>
            <a:r>
              <a:rPr lang="ar-SA" sz="2800" b="1">
                <a:latin typeface="Tahoma" pitchFamily="34" charset="0"/>
                <a:cs typeface="B Lotus" pitchFamily="2" charset="-78"/>
              </a:rPr>
              <a:t> </a:t>
            </a:r>
            <a:r>
              <a:rPr lang="ar-SA" sz="2800" b="1">
                <a:cs typeface="B Lotus" pitchFamily="2" charset="-78"/>
              </a:rPr>
              <a:t>مي رسد پمپاژ بسيار سريع انجام مي شود، اين مقدار در پمپ ها ي دنده اي با جابه جايي متغيير مي تواند از </a:t>
            </a:r>
            <a:r>
              <a:rPr lang="en-US" sz="2800" b="1">
                <a:latin typeface="Tahoma" pitchFamily="34" charset="0"/>
                <a:cs typeface="B Lotus" pitchFamily="2" charset="-78"/>
              </a:rPr>
              <a:t>750 rpm</a:t>
            </a:r>
            <a:r>
              <a:rPr lang="ar-SA" sz="2800" b="1">
                <a:cs typeface="B Lotus" pitchFamily="2" charset="-78"/>
              </a:rPr>
              <a:t> تا </a:t>
            </a:r>
            <a:r>
              <a:rPr lang="en-US" sz="2800" b="1">
                <a:latin typeface="Tahoma" pitchFamily="34" charset="0"/>
                <a:cs typeface="B Lotus" pitchFamily="2" charset="-78"/>
              </a:rPr>
              <a:t>1750 rpm </a:t>
            </a:r>
            <a:r>
              <a:rPr lang="ar-SA" sz="2800" b="1">
                <a:latin typeface="Calibri" pitchFamily="34" charset="0"/>
                <a:cs typeface="B Lotus" pitchFamily="2" charset="-78"/>
              </a:rPr>
              <a:t> </a:t>
            </a:r>
            <a:r>
              <a:rPr lang="ar-SA" sz="2800" b="1">
                <a:cs typeface="B Lotus" pitchFamily="2" charset="-78"/>
              </a:rPr>
              <a:t>متغيير باشد. پمپ ها ي دنده اي براي فشارهاي تا</a:t>
            </a:r>
            <a:r>
              <a:rPr lang="ar-SA" sz="2800" b="1">
                <a:latin typeface="Tahoma" pitchFamily="34" charset="0"/>
                <a:cs typeface="B Lotus" pitchFamily="2" charset="-78"/>
              </a:rPr>
              <a:t> </a:t>
            </a:r>
            <a:r>
              <a:rPr lang="ar-SA" sz="2800" b="1">
                <a:cs typeface="B Lotus" pitchFamily="2" charset="-78"/>
              </a:rPr>
              <a:t>(كيلوگرم بر سانتي متر مربع</a:t>
            </a:r>
            <a:r>
              <a:rPr lang="en-US" sz="2800" b="1">
                <a:latin typeface="Tahoma" pitchFamily="34" charset="0"/>
                <a:cs typeface="B Lotus" pitchFamily="2" charset="-78"/>
              </a:rPr>
              <a:t>200 </a:t>
            </a:r>
            <a:r>
              <a:rPr lang="ar-SA" sz="2800" b="1">
                <a:cs typeface="B Lotus" pitchFamily="2" charset="-78"/>
              </a:rPr>
              <a:t>)</a:t>
            </a:r>
            <a:r>
              <a:rPr lang="en-US" sz="2800" b="1">
                <a:latin typeface="Tahoma" pitchFamily="34" charset="0"/>
                <a:cs typeface="B Lotus" pitchFamily="2" charset="-78"/>
              </a:rPr>
              <a:t> </a:t>
            </a:r>
            <a:r>
              <a:rPr lang="en-US" sz="2800" b="1">
                <a:cs typeface="B Lotus" pitchFamily="2" charset="-78"/>
              </a:rPr>
              <a:t> </a:t>
            </a:r>
            <a:r>
              <a:rPr lang="en-US" sz="2800" b="1">
                <a:latin typeface="Tahoma" pitchFamily="34" charset="0"/>
                <a:cs typeface="B Lotus" pitchFamily="2" charset="-78"/>
              </a:rPr>
              <a:t>3000 psi </a:t>
            </a:r>
            <a:r>
              <a:rPr lang="ar-SA" sz="2800" b="1">
                <a:cs typeface="B Lotus" pitchFamily="2" charset="-78"/>
              </a:rPr>
              <a:t>طراحي شده اند که البته اندازه متداول آن </a:t>
            </a:r>
            <a:r>
              <a:rPr lang="en-US" sz="2800" b="1">
                <a:latin typeface="Tahoma" pitchFamily="34" charset="0"/>
                <a:cs typeface="B Lotus" pitchFamily="2" charset="-78"/>
              </a:rPr>
              <a:t>1000 psi </a:t>
            </a:r>
            <a:r>
              <a:rPr lang="ar-SA" sz="2800" b="1">
                <a:latin typeface="Calibri" pitchFamily="34" charset="0"/>
                <a:cs typeface="B Lotus" pitchFamily="2" charset="-78"/>
              </a:rPr>
              <a:t> </a:t>
            </a:r>
            <a:r>
              <a:rPr lang="ar-SA" sz="2800" b="1">
                <a:cs typeface="B Lotus" pitchFamily="2" charset="-78"/>
              </a:rPr>
              <a:t>است.</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p:cNvSpPr>
            <a:spLocks noChangeArrowheads="1"/>
          </p:cNvSpPr>
          <p:nvPr/>
        </p:nvSpPr>
        <p:spPr bwMode="auto">
          <a:xfrm>
            <a:off x="685800" y="228600"/>
            <a:ext cx="7731125" cy="854075"/>
          </a:xfrm>
          <a:prstGeom prst="rect">
            <a:avLst/>
          </a:prstGeom>
          <a:noFill/>
          <a:ln w="9525">
            <a:noFill/>
            <a:miter lim="800000"/>
            <a:headEnd/>
            <a:tailEnd/>
          </a:ln>
        </p:spPr>
        <p:txBody>
          <a:bodyPr wrap="none">
            <a:spAutoFit/>
          </a:bodyPr>
          <a:lstStyle/>
          <a:p>
            <a:pPr algn="justLow" rtl="1" eaLnBrk="0" hangingPunct="0">
              <a:lnSpc>
                <a:spcPct val="150000"/>
              </a:lnSpc>
            </a:pPr>
            <a:r>
              <a:rPr lang="ar-SA" sz="3600" b="1">
                <a:solidFill>
                  <a:srgbClr val="FF0000"/>
                </a:solidFill>
                <a:latin typeface="Calibri" pitchFamily="34" charset="0"/>
                <a:ea typeface="Calibri" pitchFamily="34" charset="0"/>
                <a:cs typeface="B Lotus" pitchFamily="2" charset="-78"/>
              </a:rPr>
              <a:t> </a:t>
            </a:r>
            <a:r>
              <a:rPr lang="ar-SA" sz="3600" b="1">
                <a:solidFill>
                  <a:srgbClr val="FF0000"/>
                </a:solidFill>
                <a:ea typeface="Calibri" pitchFamily="34" charset="0"/>
                <a:cs typeface="B Lotus" pitchFamily="2" charset="-78"/>
              </a:rPr>
              <a:t>2</a:t>
            </a:r>
            <a:r>
              <a:rPr lang="ar-SA" sz="3600" b="1">
                <a:solidFill>
                  <a:srgbClr val="FF0000"/>
                </a:solidFill>
                <a:latin typeface="Calibri" pitchFamily="34" charset="0"/>
                <a:ea typeface="Calibri" pitchFamily="34" charset="0"/>
                <a:cs typeface="B Lotus" pitchFamily="2" charset="-78"/>
              </a:rPr>
              <a:t>–</a:t>
            </a:r>
            <a:r>
              <a:rPr lang="ar-SA" sz="3600" b="1">
                <a:solidFill>
                  <a:srgbClr val="FF0000"/>
                </a:solidFill>
                <a:ea typeface="Calibri" pitchFamily="34" charset="0"/>
                <a:cs typeface="B Lotus" pitchFamily="2" charset="-78"/>
              </a:rPr>
              <a:t> دنده داخلي </a:t>
            </a:r>
            <a:r>
              <a:rPr lang="en-US" sz="3600" b="1">
                <a:solidFill>
                  <a:srgbClr val="FF0000"/>
                </a:solidFill>
                <a:latin typeface="Tahoma" pitchFamily="34" charset="0"/>
                <a:ea typeface="Calibri" pitchFamily="34" charset="0"/>
                <a:cs typeface="B Lotus" pitchFamily="2" charset="-78"/>
              </a:rPr>
              <a:t>Internal Gear Pumps</a:t>
            </a:r>
            <a:r>
              <a:rPr lang="en-US" sz="3600" b="1">
                <a:solidFill>
                  <a:srgbClr val="FF0000"/>
                </a:solidFill>
                <a:ea typeface="Calibri" pitchFamily="34" charset="0"/>
                <a:cs typeface="B Lotus" pitchFamily="2" charset="-78"/>
              </a:rPr>
              <a:t> </a:t>
            </a:r>
            <a:r>
              <a:rPr lang="en-US" sz="3600" b="1">
                <a:solidFill>
                  <a:srgbClr val="FF0000"/>
                </a:solidFill>
                <a:latin typeface="Tahoma" pitchFamily="34" charset="0"/>
                <a:ea typeface="Calibri" pitchFamily="34" charset="0"/>
                <a:cs typeface="B Lotus" pitchFamily="2" charset="-78"/>
              </a:rPr>
              <a:t> </a:t>
            </a:r>
            <a:endParaRPr lang="en-US" sz="3600" b="1">
              <a:solidFill>
                <a:srgbClr val="FF0000"/>
              </a:solidFill>
              <a:cs typeface="B Lotus" pitchFamily="2" charset="-78"/>
            </a:endParaRPr>
          </a:p>
        </p:txBody>
      </p:sp>
      <p:pic>
        <p:nvPicPr>
          <p:cNvPr id="54275" name="Picture 1"/>
          <p:cNvPicPr>
            <a:picLocks noChangeAspect="1" noChangeArrowheads="1"/>
          </p:cNvPicPr>
          <p:nvPr/>
        </p:nvPicPr>
        <p:blipFill>
          <a:blip r:embed="rId2" cstate="print"/>
          <a:srcRect/>
          <a:stretch>
            <a:fillRect/>
          </a:stretch>
        </p:blipFill>
        <p:spPr bwMode="auto">
          <a:xfrm>
            <a:off x="228600" y="1524000"/>
            <a:ext cx="4100513" cy="3971925"/>
          </a:xfrm>
          <a:prstGeom prst="rect">
            <a:avLst/>
          </a:prstGeom>
          <a:noFill/>
          <a:ln w="9525">
            <a:noFill/>
            <a:miter lim="800000"/>
            <a:headEnd/>
            <a:tailEnd/>
          </a:ln>
        </p:spPr>
      </p:pic>
      <p:pic>
        <p:nvPicPr>
          <p:cNvPr id="54276" name="Picture 2"/>
          <p:cNvPicPr>
            <a:picLocks noChangeAspect="1" noChangeArrowheads="1"/>
          </p:cNvPicPr>
          <p:nvPr/>
        </p:nvPicPr>
        <p:blipFill>
          <a:blip r:embed="rId3" cstate="print"/>
          <a:srcRect/>
          <a:stretch>
            <a:fillRect/>
          </a:stretch>
        </p:blipFill>
        <p:spPr bwMode="auto">
          <a:xfrm>
            <a:off x="4648200" y="1447800"/>
            <a:ext cx="4221163"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762000" y="457200"/>
            <a:ext cx="7924800" cy="3324225"/>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ea typeface="Calibri" pitchFamily="34" charset="0"/>
                <a:cs typeface="B Lotus" pitchFamily="2" charset="-78"/>
              </a:rPr>
              <a:t>اين پمپ ها بيشتر به منظور روغنکاري و تغذيه در فشار هاي کمتر از </a:t>
            </a:r>
            <a:r>
              <a:rPr lang="en-US" sz="2800" b="1">
                <a:latin typeface="Tahoma" pitchFamily="34" charset="0"/>
                <a:ea typeface="Calibri" pitchFamily="34" charset="0"/>
                <a:cs typeface="B Lotus" pitchFamily="2" charset="-78"/>
              </a:rPr>
              <a:t>1000 psi</a:t>
            </a:r>
            <a:r>
              <a:rPr lang="ar-SA" sz="2800" b="1">
                <a:latin typeface="Calibri" pitchFamily="34" charset="0"/>
                <a:ea typeface="Calibri" pitchFamily="34" charset="0"/>
                <a:cs typeface="B Lotus" pitchFamily="2" charset="-78"/>
              </a:rPr>
              <a:t> </a:t>
            </a:r>
            <a:r>
              <a:rPr lang="ar-SA" sz="2800" b="1">
                <a:ea typeface="Calibri" pitchFamily="34" charset="0"/>
                <a:cs typeface="B Lotus" pitchFamily="2" charset="-78"/>
              </a:rPr>
              <a:t> استفاده مي شود ولي در انواع چند مرحله اي دسترسي به محدوده ي فشاري در حدود </a:t>
            </a:r>
            <a:r>
              <a:rPr lang="en-US" sz="2800" b="1">
                <a:ea typeface="Calibri" pitchFamily="34" charset="0"/>
                <a:cs typeface="B Lotus" pitchFamily="2" charset="-78"/>
              </a:rPr>
              <a:t> </a:t>
            </a:r>
            <a:r>
              <a:rPr lang="en-US" sz="2800" b="1">
                <a:latin typeface="Tahoma" pitchFamily="34" charset="0"/>
                <a:ea typeface="Calibri" pitchFamily="34" charset="0"/>
                <a:cs typeface="B Lotus" pitchFamily="2" charset="-78"/>
              </a:rPr>
              <a:t>4000 psi </a:t>
            </a:r>
            <a:r>
              <a:rPr lang="ar-SA" sz="2800" b="1">
                <a:ea typeface="Calibri" pitchFamily="34" charset="0"/>
                <a:cs typeface="B Lotus" pitchFamily="2" charset="-78"/>
              </a:rPr>
              <a:t>نيز امکان پذير است. کاهش بازدهي در اثر سايش در پمپ هاي</a:t>
            </a:r>
            <a:r>
              <a:rPr lang="ar-SA" sz="2800" b="1">
                <a:latin typeface="Calibri" pitchFamily="34" charset="0"/>
                <a:ea typeface="Calibri" pitchFamily="34" charset="0"/>
                <a:cs typeface="B Lotus" pitchFamily="2" charset="-78"/>
              </a:rPr>
              <a:t> </a:t>
            </a:r>
            <a:r>
              <a:rPr lang="ar-SA" sz="2800" b="1">
                <a:ea typeface="Calibri" pitchFamily="34" charset="0"/>
                <a:cs typeface="B Lotus" pitchFamily="2" charset="-78"/>
              </a:rPr>
              <a:t> دنده اي داخلي بيشتر از پمپ هاي دنده اي خارجي است.</a:t>
            </a:r>
            <a:endParaRPr lang="ar-SA" sz="2800" b="1">
              <a:cs typeface="B Lotus" pitchFamily="2" charset="-7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6592" t="11719" r="4053" b="6250"/>
          <a:stretch>
            <a:fillRect/>
          </a:stretch>
        </p:blipFill>
        <p:spPr bwMode="auto">
          <a:xfrm>
            <a:off x="428625" y="214313"/>
            <a:ext cx="8715375" cy="600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rmAutofit fontScale="90000"/>
          </a:bodyPr>
          <a:lstStyle/>
          <a:p>
            <a:r>
              <a:rPr lang="ar-SA" b="1" smtClean="0">
                <a:solidFill>
                  <a:srgbClr val="FF0000"/>
                </a:solidFill>
                <a:cs typeface="B Lotus" pitchFamily="2" charset="-78"/>
              </a:rPr>
              <a:t>3- </a:t>
            </a:r>
            <a:r>
              <a:rPr lang="fa-IR" b="1" smtClean="0">
                <a:solidFill>
                  <a:srgbClr val="FF0000"/>
                </a:solidFill>
                <a:cs typeface="B Lotus" pitchFamily="2" charset="-78"/>
              </a:rPr>
              <a:t>روتس</a:t>
            </a:r>
            <a:r>
              <a:rPr lang="en-US" b="1" smtClean="0">
                <a:solidFill>
                  <a:srgbClr val="FF0000"/>
                </a:solidFill>
                <a:cs typeface="B Lotus" pitchFamily="2" charset="-78"/>
              </a:rPr>
              <a:t>Roots Pumps   </a:t>
            </a:r>
            <a:br>
              <a:rPr lang="en-US" b="1" smtClean="0">
                <a:solidFill>
                  <a:srgbClr val="FF0000"/>
                </a:solidFill>
                <a:cs typeface="B Lotus" pitchFamily="2" charset="-78"/>
              </a:rPr>
            </a:br>
            <a:endParaRPr lang="fa-IR" smtClean="0"/>
          </a:p>
        </p:txBody>
      </p:sp>
      <p:pic>
        <p:nvPicPr>
          <p:cNvPr id="56323" name="Picture 5" descr="blowerrootes"/>
          <p:cNvPicPr>
            <a:picLocks noGrp="1" noChangeAspect="1" noChangeArrowheads="1"/>
          </p:cNvPicPr>
          <p:nvPr>
            <p:ph idx="1"/>
          </p:nvPr>
        </p:nvPicPr>
        <p:blipFill>
          <a:blip r:embed="rId2" cstate="print"/>
          <a:srcRect/>
          <a:stretch>
            <a:fillRect/>
          </a:stretch>
        </p:blipFill>
        <p:spPr>
          <a:xfrm>
            <a:off x="2667000" y="2192338"/>
            <a:ext cx="3810000" cy="3340100"/>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ChangeArrowheads="1"/>
          </p:cNvSpPr>
          <p:nvPr/>
        </p:nvSpPr>
        <p:spPr bwMode="auto">
          <a:xfrm>
            <a:off x="762000" y="457200"/>
            <a:ext cx="7448550" cy="854075"/>
          </a:xfrm>
          <a:prstGeom prst="rect">
            <a:avLst/>
          </a:prstGeom>
          <a:noFill/>
          <a:ln w="9525">
            <a:noFill/>
            <a:miter lim="800000"/>
            <a:headEnd/>
            <a:tailEnd/>
          </a:ln>
        </p:spPr>
        <p:txBody>
          <a:bodyPr wrap="none">
            <a:spAutoFit/>
          </a:bodyPr>
          <a:lstStyle/>
          <a:p>
            <a:pPr algn="justLow" rtl="1" eaLnBrk="0" hangingPunct="0">
              <a:lnSpc>
                <a:spcPct val="150000"/>
              </a:lnSpc>
            </a:pPr>
            <a:r>
              <a:rPr lang="fa-IR" sz="3600" b="1">
                <a:solidFill>
                  <a:srgbClr val="FF0000"/>
                </a:solidFill>
                <a:ea typeface="Calibri" pitchFamily="34" charset="0"/>
                <a:cs typeface="B Lotus" pitchFamily="2" charset="-78"/>
              </a:rPr>
              <a:t>4</a:t>
            </a:r>
            <a:r>
              <a:rPr lang="ar-SA" sz="3600" b="1">
                <a:solidFill>
                  <a:srgbClr val="FF0000"/>
                </a:solidFill>
                <a:ea typeface="Calibri" pitchFamily="34" charset="0"/>
                <a:cs typeface="B Lotus" pitchFamily="2" charset="-78"/>
              </a:rPr>
              <a:t>- پمپ هاي گوشواره اي</a:t>
            </a:r>
            <a:r>
              <a:rPr lang="ar-SA" sz="3600" b="1">
                <a:solidFill>
                  <a:srgbClr val="FF0000"/>
                </a:solidFill>
                <a:latin typeface="Calibri" pitchFamily="34" charset="0"/>
                <a:ea typeface="Calibri" pitchFamily="34" charset="0"/>
                <a:cs typeface="B Lotus" pitchFamily="2" charset="-78"/>
              </a:rPr>
              <a:t> </a:t>
            </a:r>
            <a:r>
              <a:rPr lang="ar-SA" sz="3600" b="1">
                <a:solidFill>
                  <a:srgbClr val="FF0000"/>
                </a:solidFill>
                <a:ea typeface="Calibri" pitchFamily="34" charset="0"/>
                <a:cs typeface="B Lotus" pitchFamily="2" charset="-78"/>
              </a:rPr>
              <a:t> </a:t>
            </a:r>
            <a:r>
              <a:rPr lang="en-US" sz="3600" b="1">
                <a:solidFill>
                  <a:srgbClr val="FF0000"/>
                </a:solidFill>
                <a:latin typeface="Tahoma" pitchFamily="34" charset="0"/>
                <a:ea typeface="Calibri" pitchFamily="34" charset="0"/>
                <a:cs typeface="B Lotus" pitchFamily="2" charset="-78"/>
              </a:rPr>
              <a:t>Lobe Pumps</a:t>
            </a:r>
            <a:r>
              <a:rPr lang="en-US" sz="3600" b="1">
                <a:solidFill>
                  <a:srgbClr val="FF0000"/>
                </a:solidFill>
                <a:ea typeface="Calibri" pitchFamily="34" charset="0"/>
                <a:cs typeface="B Lotus" pitchFamily="2" charset="-78"/>
              </a:rPr>
              <a:t>  </a:t>
            </a:r>
            <a:r>
              <a:rPr lang="en-US" sz="3600" b="1">
                <a:solidFill>
                  <a:srgbClr val="FF0000"/>
                </a:solidFill>
                <a:latin typeface="Tahoma" pitchFamily="34" charset="0"/>
                <a:ea typeface="Calibri" pitchFamily="34" charset="0"/>
                <a:cs typeface="B Lotus" pitchFamily="2" charset="-78"/>
              </a:rPr>
              <a:t> </a:t>
            </a:r>
            <a:endParaRPr lang="en-US" sz="3600" b="1">
              <a:solidFill>
                <a:srgbClr val="FF0000"/>
              </a:solidFill>
              <a:cs typeface="B Lotus" pitchFamily="2" charset="-78"/>
            </a:endParaRPr>
          </a:p>
        </p:txBody>
      </p:sp>
      <p:pic>
        <p:nvPicPr>
          <p:cNvPr id="57347" name="Picture 11" descr="پمپ گوشواره‌اي"/>
          <p:cNvPicPr>
            <a:picLocks noChangeAspect="1" noChangeArrowheads="1"/>
          </p:cNvPicPr>
          <p:nvPr/>
        </p:nvPicPr>
        <p:blipFill>
          <a:blip r:embed="rId2" cstate="print"/>
          <a:srcRect/>
          <a:stretch>
            <a:fillRect/>
          </a:stretch>
        </p:blipFill>
        <p:spPr bwMode="auto">
          <a:xfrm>
            <a:off x="2209800" y="1295400"/>
            <a:ext cx="4868863"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endParaRPr lang="fa-IR" smtClean="0"/>
          </a:p>
        </p:txBody>
      </p:sp>
      <p:pic>
        <p:nvPicPr>
          <p:cNvPr id="58371" name="Picture 2"/>
          <p:cNvPicPr>
            <a:picLocks noGrp="1" noChangeAspect="1" noChangeArrowheads="1"/>
          </p:cNvPicPr>
          <p:nvPr>
            <p:ph idx="1"/>
          </p:nvPr>
        </p:nvPicPr>
        <p:blipFill>
          <a:blip r:embed="rId2" cstate="print"/>
          <a:srcRect/>
          <a:stretch>
            <a:fillRect/>
          </a:stretch>
        </p:blipFill>
        <p:spPr>
          <a:xfrm>
            <a:off x="1905000" y="381000"/>
            <a:ext cx="5772150" cy="5864225"/>
          </a:xfr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381000" y="762000"/>
            <a:ext cx="8534400" cy="3324225"/>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ea typeface="Calibri" pitchFamily="34" charset="0"/>
                <a:cs typeface="B Lotus" pitchFamily="2" charset="-78"/>
              </a:rPr>
              <a:t>اين پمپ ها</a:t>
            </a:r>
            <a:r>
              <a:rPr lang="ar-SA" sz="2800" b="1">
                <a:latin typeface="Calibri" pitchFamily="34" charset="0"/>
                <a:ea typeface="Calibri" pitchFamily="34" charset="0"/>
                <a:cs typeface="B Lotus" pitchFamily="2" charset="-78"/>
              </a:rPr>
              <a:t> </a:t>
            </a:r>
            <a:r>
              <a:rPr lang="ar-SA" sz="2800" b="1">
                <a:ea typeface="Calibri" pitchFamily="34" charset="0"/>
                <a:cs typeface="B Lotus" pitchFamily="2" charset="-78"/>
              </a:rPr>
              <a:t> از خانواده پمپ هاي دنده اي هستند که آرامتر و بي صداتر از ديگر پمپ هاي اين خانواده عمل مي نمايد زيرا هر دو دنده آن داراي محرک خارجي بوده و دنده ها با يکديگر درگير نمي شوند. اما به خاطر داشتن دندانه هاي کمتر خروجي ضربان بيشتري دارد ولي جابه جايي حجمي بيشتري نسبت به ساير پمپ هاي دنده اي خواهد داشت.</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ChangeArrowheads="1"/>
          </p:cNvSpPr>
          <p:nvPr/>
        </p:nvSpPr>
        <p:spPr bwMode="auto">
          <a:xfrm>
            <a:off x="685800" y="152400"/>
            <a:ext cx="8153400" cy="5908675"/>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solidFill>
                  <a:srgbClr val="FF0000"/>
                </a:solidFill>
                <a:latin typeface="Calibri" pitchFamily="34" charset="0"/>
                <a:ea typeface="Calibri" pitchFamily="34" charset="0"/>
                <a:cs typeface="B Lotus" pitchFamily="2" charset="-78"/>
              </a:rPr>
              <a:t> </a:t>
            </a:r>
            <a:r>
              <a:rPr lang="fa-IR" sz="2800" b="1">
                <a:solidFill>
                  <a:srgbClr val="FF0000"/>
                </a:solidFill>
                <a:ea typeface="Calibri" pitchFamily="34" charset="0"/>
                <a:cs typeface="B Lotus" pitchFamily="2" charset="-78"/>
              </a:rPr>
              <a:t>5</a:t>
            </a:r>
            <a:r>
              <a:rPr lang="ar-SA" sz="2800" b="1">
                <a:solidFill>
                  <a:srgbClr val="FF0000"/>
                </a:solidFill>
                <a:ea typeface="Calibri" pitchFamily="34" charset="0"/>
                <a:cs typeface="B Lotus" pitchFamily="2" charset="-78"/>
              </a:rPr>
              <a:t>- پمپ هاي پيچي</a:t>
            </a:r>
            <a:r>
              <a:rPr lang="en-US" sz="2800" b="1">
                <a:solidFill>
                  <a:srgbClr val="FF0000"/>
                </a:solidFill>
                <a:ea typeface="Calibri" pitchFamily="34" charset="0"/>
                <a:cs typeface="B Lotus" pitchFamily="2" charset="-78"/>
              </a:rPr>
              <a:t> </a:t>
            </a:r>
            <a:r>
              <a:rPr lang="en-US" sz="2800" b="1">
                <a:solidFill>
                  <a:srgbClr val="FF0000"/>
                </a:solidFill>
                <a:latin typeface="Tahoma" pitchFamily="34" charset="0"/>
                <a:ea typeface="Calibri" pitchFamily="34" charset="0"/>
                <a:cs typeface="B Lotus" pitchFamily="2" charset="-78"/>
              </a:rPr>
              <a:t> Screw Pumps</a:t>
            </a:r>
            <a:r>
              <a:rPr lang="en-US" sz="2800" b="1">
                <a:solidFill>
                  <a:srgbClr val="FF0000"/>
                </a:solidFill>
                <a:ea typeface="Calibri" pitchFamily="34" charset="0"/>
                <a:cs typeface="B Lotus" pitchFamily="2" charset="-78"/>
              </a:rPr>
              <a:t>          </a:t>
            </a:r>
            <a:r>
              <a:rPr lang="en-US" sz="2800" b="1">
                <a:solidFill>
                  <a:srgbClr val="FF0000"/>
                </a:solidFill>
                <a:latin typeface="Tahoma" pitchFamily="34" charset="0"/>
                <a:ea typeface="Calibri" pitchFamily="34" charset="0"/>
                <a:cs typeface="B Lotus" pitchFamily="2" charset="-78"/>
              </a:rPr>
              <a:t> </a:t>
            </a:r>
            <a:endParaRPr lang="en-US" sz="2800" b="1">
              <a:solidFill>
                <a:srgbClr val="FF0000"/>
              </a:solidFill>
              <a:cs typeface="B Lotus" pitchFamily="2" charset="-78"/>
            </a:endParaRPr>
          </a:p>
          <a:p>
            <a:pPr algn="justLow" rtl="1" eaLnBrk="0" hangingPunct="0">
              <a:lnSpc>
                <a:spcPct val="150000"/>
              </a:lnSpc>
            </a:pPr>
            <a:r>
              <a:rPr lang="ar-SA" sz="2800" b="1">
                <a:cs typeface="B Lotus" pitchFamily="2" charset="-78"/>
              </a:rPr>
              <a:t>پمپ پيچي يک پمپ دنده اي با جابه جايي مثبت و جريان محوري بوده که در اثر درگيري سه پيچ دقيق (سنگ خورده) درون محفظه آب بندي شده جرياني کاملا آرام ، بدون ضربان و با بازده بالا توليد مي کند. دو روتور هرزگرد به عنوان آب بندهاي دوار عمل نموده و باعث رانده شدن سيال در جهت مناسب مي شوند.حرکت آرام بدون صدا و ارتعاش ، قابليت کا با انواع سيال ، حداقل نياز به روغنکاري ، قابليت پمپاژ امولسيون آب ، روغن و عدم ايجاد اغتشاش زياد در خروجي از مزاياي جالب اين پمپ مي باشد.</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ChangeArrowheads="1"/>
          </p:cNvSpPr>
          <p:nvPr/>
        </p:nvSpPr>
        <p:spPr bwMode="auto">
          <a:xfrm>
            <a:off x="762000" y="685800"/>
            <a:ext cx="8061325" cy="854075"/>
          </a:xfrm>
          <a:prstGeom prst="rect">
            <a:avLst/>
          </a:prstGeom>
          <a:noFill/>
          <a:ln w="9525">
            <a:noFill/>
            <a:miter lim="800000"/>
            <a:headEnd/>
            <a:tailEnd/>
          </a:ln>
        </p:spPr>
        <p:txBody>
          <a:bodyPr wrap="none">
            <a:spAutoFit/>
          </a:bodyPr>
          <a:lstStyle/>
          <a:p>
            <a:pPr algn="justLow" rtl="1" eaLnBrk="0" hangingPunct="0">
              <a:lnSpc>
                <a:spcPct val="150000"/>
              </a:lnSpc>
            </a:pPr>
            <a:r>
              <a:rPr lang="fa-IR" sz="3600" b="1">
                <a:solidFill>
                  <a:srgbClr val="FF0000"/>
                </a:solidFill>
                <a:ea typeface="Calibri" pitchFamily="34" charset="0"/>
                <a:cs typeface="B Lotus" pitchFamily="2" charset="-78"/>
              </a:rPr>
              <a:t>6</a:t>
            </a:r>
            <a:r>
              <a:rPr lang="ar-SA" sz="3600" b="1">
                <a:solidFill>
                  <a:srgbClr val="FF0000"/>
                </a:solidFill>
                <a:ea typeface="Calibri" pitchFamily="34" charset="0"/>
                <a:cs typeface="B Lotus" pitchFamily="2" charset="-78"/>
              </a:rPr>
              <a:t>- پمپ هاي ژيروتور </a:t>
            </a:r>
            <a:r>
              <a:rPr lang="en-US" sz="3600" b="1">
                <a:solidFill>
                  <a:srgbClr val="FF0000"/>
                </a:solidFill>
                <a:latin typeface="Tahoma" pitchFamily="34" charset="0"/>
                <a:ea typeface="Calibri" pitchFamily="34" charset="0"/>
                <a:cs typeface="B Lotus" pitchFamily="2" charset="-78"/>
              </a:rPr>
              <a:t>Gerotor Pumps</a:t>
            </a:r>
            <a:r>
              <a:rPr lang="en-US" sz="3600" b="1">
                <a:solidFill>
                  <a:srgbClr val="FF0000"/>
                </a:solidFill>
                <a:ea typeface="Calibri" pitchFamily="34" charset="0"/>
                <a:cs typeface="B Lotus" pitchFamily="2" charset="-78"/>
              </a:rPr>
              <a:t>        </a:t>
            </a:r>
            <a:r>
              <a:rPr lang="en-US" sz="3600" b="1">
                <a:solidFill>
                  <a:srgbClr val="FF0000"/>
                </a:solidFill>
                <a:latin typeface="Tahoma" pitchFamily="34" charset="0"/>
                <a:ea typeface="Calibri" pitchFamily="34" charset="0"/>
                <a:cs typeface="B Lotus" pitchFamily="2" charset="-78"/>
              </a:rPr>
              <a:t> </a:t>
            </a:r>
            <a:endParaRPr lang="en-US" sz="3600" b="1">
              <a:solidFill>
                <a:srgbClr val="FF0000"/>
              </a:solidFill>
              <a:cs typeface="B Lotus" pitchFamily="2" charset="-78"/>
            </a:endParaRPr>
          </a:p>
        </p:txBody>
      </p:sp>
      <p:pic>
        <p:nvPicPr>
          <p:cNvPr id="61443" name="Picture 14" descr="پمپ ژيروتور"/>
          <p:cNvPicPr>
            <a:picLocks noChangeAspect="1" noChangeArrowheads="1"/>
          </p:cNvPicPr>
          <p:nvPr/>
        </p:nvPicPr>
        <p:blipFill>
          <a:blip r:embed="rId3" cstate="print"/>
          <a:srcRect/>
          <a:stretch>
            <a:fillRect/>
          </a:stretch>
        </p:blipFill>
        <p:spPr bwMode="auto">
          <a:xfrm>
            <a:off x="1295400" y="1676400"/>
            <a:ext cx="6207125" cy="4465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ChangeArrowheads="1"/>
          </p:cNvSpPr>
          <p:nvPr/>
        </p:nvSpPr>
        <p:spPr bwMode="auto">
          <a:xfrm>
            <a:off x="609600" y="381000"/>
            <a:ext cx="8305800" cy="5908675"/>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ea typeface="Calibri" pitchFamily="34" charset="0"/>
                <a:cs typeface="B Lotus" pitchFamily="2" charset="-78"/>
              </a:rPr>
              <a:t>عملکرد اين پمپها شبيه پمپ هاي چرخ دنده داخلي است. در اين پمپ ها عضو ژيروتور توسط محرک خارجي به حرکت در مي آيد و موجب چرخيدن روتور چرخ دندهاي درگير با خود مي شود.</a:t>
            </a:r>
            <a:endParaRPr lang="en-US" sz="2800" b="1">
              <a:ea typeface="Calibri" pitchFamily="34" charset="0"/>
              <a:cs typeface="B Lotus" pitchFamily="2" charset="-78"/>
            </a:endParaRPr>
          </a:p>
          <a:p>
            <a:pPr algn="justLow" rtl="1" eaLnBrk="0" hangingPunct="0">
              <a:lnSpc>
                <a:spcPct val="150000"/>
              </a:lnSpc>
            </a:pPr>
            <a:r>
              <a:rPr lang="ar-SA" sz="2800" b="1">
                <a:ea typeface="Calibri" pitchFamily="34" charset="0"/>
                <a:cs typeface="B Lotus" pitchFamily="2" charset="-78"/>
              </a:rPr>
              <a:t>در نتيجه اين مکانيزم درگيري ، آب بندي بين نواحي پمپاژ تامين مي گردد. عضو</a:t>
            </a:r>
            <a:r>
              <a:rPr lang="ar-SA" sz="2800" b="1">
                <a:latin typeface="Calibri" pitchFamily="34" charset="0"/>
                <a:ea typeface="Calibri" pitchFamily="34" charset="0"/>
                <a:cs typeface="B Lotus" pitchFamily="2" charset="-78"/>
              </a:rPr>
              <a:t> </a:t>
            </a:r>
            <a:r>
              <a:rPr lang="ar-SA" sz="2800" b="1">
                <a:ea typeface="Calibri" pitchFamily="34" charset="0"/>
                <a:cs typeface="B Lotus" pitchFamily="2" charset="-78"/>
              </a:rPr>
              <a:t> ژيروتور داراي يک چرخ دندانه کمتر از روتور چرخ دنده داخلي مي باشد.</a:t>
            </a:r>
            <a:endParaRPr lang="en-US" sz="2800" b="1">
              <a:cs typeface="B Lotus" pitchFamily="2" charset="-78"/>
            </a:endParaRPr>
          </a:p>
          <a:p>
            <a:pPr algn="justLow" rtl="1" eaLnBrk="0" hangingPunct="0">
              <a:lnSpc>
                <a:spcPct val="150000"/>
              </a:lnSpc>
            </a:pPr>
            <a:r>
              <a:rPr lang="ar-SA" sz="2800" b="1">
                <a:cs typeface="B Lotus" pitchFamily="2" charset="-78"/>
              </a:rPr>
              <a:t>حجم دندانه کاسته شده ضرب در تعداد چرخ دندانه چرخ دنده محرک ، </a:t>
            </a:r>
            <a:r>
              <a:rPr lang="ar-SA" sz="2800" b="1">
                <a:latin typeface="Calibri" pitchFamily="34" charset="0"/>
                <a:cs typeface="B Lotus" pitchFamily="2" charset="-78"/>
              </a:rPr>
              <a:t>  </a:t>
            </a:r>
            <a:r>
              <a:rPr lang="ar-SA" sz="2800" b="1">
                <a:cs typeface="B Lotus" pitchFamily="2" charset="-78"/>
              </a:rPr>
              <a:t>حجم سيال پمپ شده به ازاي هر دور چرخش محور را مشخص مي نمايد.</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p:cNvSpPr>
          <p:nvPr/>
        </p:nvSpPr>
        <p:spPr bwMode="auto">
          <a:xfrm>
            <a:off x="685800" y="457200"/>
            <a:ext cx="7608888" cy="854075"/>
          </a:xfrm>
          <a:prstGeom prst="rect">
            <a:avLst/>
          </a:prstGeom>
          <a:noFill/>
          <a:ln w="9525">
            <a:noFill/>
            <a:miter lim="800000"/>
            <a:headEnd/>
            <a:tailEnd/>
          </a:ln>
        </p:spPr>
        <p:txBody>
          <a:bodyPr>
            <a:spAutoFit/>
          </a:bodyPr>
          <a:lstStyle/>
          <a:p>
            <a:pPr algn="justLow" rtl="1" eaLnBrk="0" hangingPunct="0">
              <a:lnSpc>
                <a:spcPct val="150000"/>
              </a:lnSpc>
            </a:pPr>
            <a:r>
              <a:rPr lang="en-US" sz="3600" b="1">
                <a:solidFill>
                  <a:srgbClr val="FF0000"/>
                </a:solidFill>
                <a:ea typeface="Calibri" pitchFamily="34" charset="0"/>
                <a:cs typeface="B Titr" pitchFamily="2" charset="-78"/>
              </a:rPr>
              <a:t> </a:t>
            </a:r>
            <a:r>
              <a:rPr lang="ar-SA" sz="3600" b="1">
                <a:solidFill>
                  <a:srgbClr val="FF0000"/>
                </a:solidFill>
                <a:ea typeface="Calibri" pitchFamily="34" charset="0"/>
                <a:cs typeface="B Titr" pitchFamily="2" charset="-78"/>
              </a:rPr>
              <a:t>پمپ هاي پره اي</a:t>
            </a:r>
            <a:r>
              <a:rPr lang="en-US" sz="3600" b="1">
                <a:solidFill>
                  <a:srgbClr val="FF0000"/>
                </a:solidFill>
                <a:ea typeface="Calibri" pitchFamily="34" charset="0"/>
                <a:cs typeface="B Titr" pitchFamily="2" charset="-78"/>
              </a:rPr>
              <a:t>   Vane pump             </a:t>
            </a:r>
            <a:endParaRPr lang="en-US" sz="3600" b="1">
              <a:solidFill>
                <a:srgbClr val="FF0000"/>
              </a:solidFill>
              <a:cs typeface="B Titr" pitchFamily="2" charset="-78"/>
            </a:endParaRPr>
          </a:p>
        </p:txBody>
      </p:sp>
      <p:pic>
        <p:nvPicPr>
          <p:cNvPr id="65539" name="Picture 1"/>
          <p:cNvPicPr>
            <a:picLocks noChangeAspect="1" noChangeArrowheads="1"/>
          </p:cNvPicPr>
          <p:nvPr/>
        </p:nvPicPr>
        <p:blipFill>
          <a:blip r:embed="rId2" cstate="print"/>
          <a:srcRect/>
          <a:stretch>
            <a:fillRect/>
          </a:stretch>
        </p:blipFill>
        <p:spPr bwMode="auto">
          <a:xfrm>
            <a:off x="609600" y="1676400"/>
            <a:ext cx="8223250" cy="4729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ChangeArrowheads="1"/>
          </p:cNvSpPr>
          <p:nvPr/>
        </p:nvSpPr>
        <p:spPr bwMode="auto">
          <a:xfrm>
            <a:off x="685800" y="914400"/>
            <a:ext cx="8001000" cy="5262563"/>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ea typeface="Calibri" pitchFamily="34" charset="0"/>
                <a:cs typeface="B Lotus" pitchFamily="2" charset="-78"/>
              </a:rPr>
              <a:t>فضاي بين روتور و رينگ بادامکي در نيم دور اول چرخش محور ، افزيش يافته و انبساط حجمي حاصله باعث کاهش فشار و ايجاد مکش مي گردد، در نتيجه سيال به طرف مجراي ورودي پمپ جريان مي يابد. در نيم دور دوم</a:t>
            </a:r>
            <a:r>
              <a:rPr lang="ar-SA" sz="2800" b="1">
                <a:latin typeface="Calibri" pitchFamily="34" charset="0"/>
                <a:ea typeface="Calibri" pitchFamily="34" charset="0"/>
                <a:cs typeface="B Lotus" pitchFamily="2" charset="-78"/>
              </a:rPr>
              <a:t> </a:t>
            </a:r>
            <a:r>
              <a:rPr lang="ar-SA" sz="2800" b="1">
                <a:ea typeface="Calibri" pitchFamily="34" charset="0"/>
                <a:cs typeface="B Lotus" pitchFamily="2" charset="-78"/>
              </a:rPr>
              <a:t> با کم شدن فضاي بين پره ها سيال که در اين فضاها قرار دارد با فشار به سمت خروجي رانده مي شود. همانطور که در شکل مي بينيد جريان بوجود آمده به ميزان خروج از مرکز(فاصله دو مركز) محور نسبت به روتور پمپ بستگي دارد و اگر اين فاصله به صفر برسد ديگر در خروجي جرياني نخواهيم داشت.</a:t>
            </a:r>
          </a:p>
        </p:txBody>
      </p:sp>
      <p:sp>
        <p:nvSpPr>
          <p:cNvPr id="66563" name="Rectangle 2"/>
          <p:cNvSpPr>
            <a:spLocks noChangeArrowheads="1"/>
          </p:cNvSpPr>
          <p:nvPr/>
        </p:nvSpPr>
        <p:spPr bwMode="auto">
          <a:xfrm>
            <a:off x="4495800" y="228600"/>
            <a:ext cx="4376738" cy="684213"/>
          </a:xfrm>
          <a:prstGeom prst="rect">
            <a:avLst/>
          </a:prstGeom>
          <a:noFill/>
          <a:ln w="9525">
            <a:noFill/>
            <a:miter lim="800000"/>
            <a:headEnd/>
            <a:tailEnd/>
          </a:ln>
        </p:spPr>
        <p:txBody>
          <a:bodyPr wrap="none">
            <a:spAutoFit/>
          </a:bodyPr>
          <a:lstStyle/>
          <a:p>
            <a:pPr algn="justLow" rtl="1" eaLnBrk="0" hangingPunct="0">
              <a:lnSpc>
                <a:spcPct val="150000"/>
              </a:lnSpc>
            </a:pPr>
            <a:r>
              <a:rPr lang="en-US" sz="2800" b="1">
                <a:solidFill>
                  <a:srgbClr val="FF0000"/>
                </a:solidFill>
                <a:ea typeface="Calibri" pitchFamily="34" charset="0"/>
                <a:cs typeface="B Lotus" pitchFamily="2" charset="-78"/>
              </a:rPr>
              <a:t> </a:t>
            </a:r>
            <a:r>
              <a:rPr lang="fa-IR" sz="2800" b="1">
                <a:solidFill>
                  <a:srgbClr val="FF0000"/>
                </a:solidFill>
                <a:ea typeface="Calibri" pitchFamily="34" charset="0"/>
                <a:cs typeface="B Lotus" pitchFamily="2" charset="-78"/>
              </a:rPr>
              <a:t>طرز کار </a:t>
            </a:r>
            <a:r>
              <a:rPr lang="ar-SA" sz="2800" b="1">
                <a:solidFill>
                  <a:srgbClr val="FF0000"/>
                </a:solidFill>
                <a:ea typeface="Calibri" pitchFamily="34" charset="0"/>
                <a:cs typeface="B Lotus" pitchFamily="2" charset="-78"/>
              </a:rPr>
              <a:t>پمپ هاي پره اي</a:t>
            </a:r>
            <a:r>
              <a:rPr lang="fa-IR" sz="2800" b="1">
                <a:solidFill>
                  <a:srgbClr val="FF0000"/>
                </a:solidFill>
                <a:ea typeface="Calibri" pitchFamily="34" charset="0"/>
                <a:cs typeface="B Lotus" pitchFamily="2" charset="-78"/>
              </a:rPr>
              <a:t> نامتقارن</a:t>
            </a:r>
            <a:r>
              <a:rPr lang="ar-SA" sz="2800" b="1">
                <a:solidFill>
                  <a:srgbClr val="FF0000"/>
                </a:solidFill>
                <a:ea typeface="Calibri" pitchFamily="34" charset="0"/>
                <a:cs typeface="B Lotus" pitchFamily="2" charset="-78"/>
              </a:rPr>
              <a:t> :</a:t>
            </a:r>
            <a:endParaRPr lang="en-US" sz="2800" b="1">
              <a:solidFill>
                <a:srgbClr val="FF0000"/>
              </a:solidFill>
              <a:cs typeface="B Lotus" pitchFamily="2" charset="-7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p:cNvSpPr>
          <p:nvPr/>
        </p:nvSpPr>
        <p:spPr bwMode="auto">
          <a:xfrm>
            <a:off x="457200" y="304800"/>
            <a:ext cx="8229600" cy="5908675"/>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ea typeface="Calibri" pitchFamily="34" charset="0"/>
                <a:cs typeface="B Lotus" pitchFamily="2" charset="-78"/>
              </a:rPr>
              <a:t>به طور کلي پمپ هاي پره اي به عنوان پمپ هاي فشار متوسط در صنايع مورد استفاده قرار مي گيرند. سرعت آنها معمولا از </a:t>
            </a:r>
            <a:r>
              <a:rPr lang="en-US" sz="2800" b="1">
                <a:latin typeface="Tahoma" pitchFamily="34" charset="0"/>
                <a:ea typeface="Calibri" pitchFamily="34" charset="0"/>
                <a:cs typeface="B Lotus" pitchFamily="2" charset="-78"/>
              </a:rPr>
              <a:t>1200 rpm</a:t>
            </a:r>
            <a:r>
              <a:rPr lang="ar-SA" sz="2800" b="1">
                <a:ea typeface="Calibri" pitchFamily="34" charset="0"/>
                <a:cs typeface="B Lotus" pitchFamily="2" charset="-78"/>
              </a:rPr>
              <a:t> تا </a:t>
            </a:r>
            <a:r>
              <a:rPr lang="en-US" sz="2800" b="1">
                <a:latin typeface="Tahoma" pitchFamily="34" charset="0"/>
                <a:ea typeface="Calibri" pitchFamily="34" charset="0"/>
                <a:cs typeface="B Lotus" pitchFamily="2" charset="-78"/>
              </a:rPr>
              <a:t>1750 rpm</a:t>
            </a:r>
            <a:r>
              <a:rPr lang="en-US" sz="2800" b="1">
                <a:ea typeface="Calibri" pitchFamily="34" charset="0"/>
                <a:cs typeface="B Lotus" pitchFamily="2" charset="-78"/>
              </a:rPr>
              <a:t> </a:t>
            </a:r>
            <a:r>
              <a:rPr lang="ar-SA" sz="2800" b="1">
                <a:ea typeface="Calibri" pitchFamily="34" charset="0"/>
                <a:cs typeface="B Lotus" pitchFamily="2" charset="-78"/>
              </a:rPr>
              <a:t>بوده و در مواقع خاص تا </a:t>
            </a:r>
            <a:r>
              <a:rPr lang="en-US" sz="2800" b="1">
                <a:latin typeface="Tahoma" pitchFamily="34" charset="0"/>
                <a:ea typeface="Calibri" pitchFamily="34" charset="0"/>
                <a:cs typeface="B Lotus" pitchFamily="2" charset="-78"/>
              </a:rPr>
              <a:t>2400 rpm </a:t>
            </a:r>
            <a:r>
              <a:rPr lang="ar-SA" sz="2800" b="1">
                <a:latin typeface="Calibri" pitchFamily="34" charset="0"/>
                <a:ea typeface="Calibri" pitchFamily="34" charset="0"/>
                <a:cs typeface="B Lotus" pitchFamily="2" charset="-78"/>
              </a:rPr>
              <a:t> </a:t>
            </a:r>
            <a:r>
              <a:rPr lang="ar-SA" sz="2800" b="1">
                <a:ea typeface="Calibri" pitchFamily="34" charset="0"/>
                <a:cs typeface="B Lotus" pitchFamily="2" charset="-78"/>
              </a:rPr>
              <a:t>نيز ميرسد. بازده حجمي اين پمپ ها </a:t>
            </a:r>
            <a:r>
              <a:rPr lang="en-US" sz="2800" b="1">
                <a:latin typeface="Tahoma" pitchFamily="34" charset="0"/>
                <a:ea typeface="Calibri" pitchFamily="34" charset="0"/>
                <a:cs typeface="B Lotus" pitchFamily="2" charset="-78"/>
              </a:rPr>
              <a:t>85%</a:t>
            </a:r>
            <a:r>
              <a:rPr lang="ar-SA" sz="2800" b="1">
                <a:ea typeface="Calibri" pitchFamily="34" charset="0"/>
                <a:cs typeface="B Lotus" pitchFamily="2" charset="-78"/>
              </a:rPr>
              <a:t> تا </a:t>
            </a:r>
            <a:r>
              <a:rPr lang="en-US" sz="2800" b="1">
                <a:latin typeface="Tahoma" pitchFamily="34" charset="0"/>
                <a:ea typeface="Calibri" pitchFamily="34" charset="0"/>
                <a:cs typeface="B Lotus" pitchFamily="2" charset="-78"/>
              </a:rPr>
              <a:t>90%</a:t>
            </a:r>
            <a:r>
              <a:rPr lang="ar-SA" sz="2800" b="1">
                <a:ea typeface="Calibri" pitchFamily="34" charset="0"/>
                <a:cs typeface="B Lotus" pitchFamily="2" charset="-78"/>
              </a:rPr>
              <a:t> است اما بازده کلي آنها به دليل نشت هاي موجود در اطراف روتور پايين است ( حدود </a:t>
            </a:r>
            <a:r>
              <a:rPr lang="en-US" sz="2800" b="1">
                <a:latin typeface="Tahoma" pitchFamily="34" charset="0"/>
                <a:ea typeface="Calibri" pitchFamily="34" charset="0"/>
                <a:cs typeface="B Lotus" pitchFamily="2" charset="-78"/>
              </a:rPr>
              <a:t>75%</a:t>
            </a:r>
            <a:r>
              <a:rPr lang="ar-SA" sz="2800" b="1">
                <a:ea typeface="Calibri" pitchFamily="34" charset="0"/>
                <a:cs typeface="B Lotus" pitchFamily="2" charset="-78"/>
              </a:rPr>
              <a:t> تا </a:t>
            </a:r>
            <a:r>
              <a:rPr lang="en-US" sz="2800" b="1">
                <a:latin typeface="Tahoma" pitchFamily="34" charset="0"/>
                <a:ea typeface="Calibri" pitchFamily="34" charset="0"/>
                <a:cs typeface="B Lotus" pitchFamily="2" charset="-78"/>
              </a:rPr>
              <a:t>80% </a:t>
            </a:r>
            <a:r>
              <a:rPr lang="ar-SA" sz="2800" b="1">
                <a:latin typeface="Calibri" pitchFamily="34" charset="0"/>
                <a:ea typeface="Calibri" pitchFamily="34" charset="0"/>
                <a:cs typeface="B Lotus" pitchFamily="2" charset="-78"/>
              </a:rPr>
              <a:t> </a:t>
            </a:r>
            <a:r>
              <a:rPr lang="ar-SA" sz="2800" b="1">
                <a:ea typeface="Calibri" pitchFamily="34" charset="0"/>
                <a:cs typeface="B Lotus" pitchFamily="2" charset="-78"/>
              </a:rPr>
              <a:t>). عمدتا اين پمپها آرام و بي سر و صدا کار مي کنند ، از مزاياي جالب اين پمپ ها اين است که در صورت بروز اشکال در ساختمان پمپ بدون جدا کردن لوله هاي ورودي و خروجي قابل تعمير است.</a:t>
            </a:r>
            <a:endParaRPr lang="ar-SA" sz="2800" b="1">
              <a:cs typeface="B Lotus" pitchFamily="2"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228600" y="0"/>
            <a:ext cx="8915400" cy="6862763"/>
          </a:xfrm>
          <a:prstGeom prst="rect">
            <a:avLst/>
          </a:prstGeom>
          <a:noFill/>
          <a:ln w="9525">
            <a:noFill/>
            <a:miter lim="800000"/>
            <a:headEnd/>
            <a:tailEnd/>
          </a:ln>
        </p:spPr>
        <p:txBody>
          <a:bodyPr anchor="ctr">
            <a:spAutoFit/>
          </a:bodyPr>
          <a:lstStyle/>
          <a:p>
            <a:pPr algn="r" rtl="1" eaLnBrk="0" hangingPunct="0">
              <a:lnSpc>
                <a:spcPct val="200000"/>
              </a:lnSpc>
            </a:pPr>
            <a:r>
              <a:rPr lang="ar-SA" sz="2000" b="1">
                <a:solidFill>
                  <a:srgbClr val="FF0000"/>
                </a:solidFill>
                <a:ea typeface="Calibri" pitchFamily="34" charset="0"/>
                <a:cs typeface="B Nazanin" pitchFamily="2" charset="-78"/>
              </a:rPr>
              <a:t>صنایع دفاعی : </a:t>
            </a:r>
            <a:r>
              <a:rPr lang="ar-SA" sz="2000" b="1">
                <a:solidFill>
                  <a:srgbClr val="000000"/>
                </a:solidFill>
                <a:ea typeface="Calibri" pitchFamily="34" charset="0"/>
                <a:cs typeface="B Nazanin" pitchFamily="2" charset="-78"/>
              </a:rPr>
              <a:t>در هدایت تانک ، نفربر و هدایت موشک و ناوها و</a:t>
            </a:r>
            <a:r>
              <a:rPr lang="en-US" sz="2000" b="1">
                <a:solidFill>
                  <a:srgbClr val="000000"/>
                </a:solidFill>
                <a:ea typeface="Calibri" pitchFamily="34" charset="0"/>
                <a:cs typeface="B Nazanin" pitchFamily="2" charset="-78"/>
              </a:rPr>
              <a:t>...</a:t>
            </a:r>
            <a:endParaRPr lang="en-US" sz="2000" b="1">
              <a:ea typeface="Calibri" pitchFamily="34" charset="0"/>
              <a:cs typeface="B Nazanin" pitchFamily="2" charset="-78"/>
            </a:endParaRPr>
          </a:p>
          <a:p>
            <a:pPr algn="r" rtl="1" eaLnBrk="0" hangingPunct="0">
              <a:lnSpc>
                <a:spcPct val="200000"/>
              </a:lnSpc>
            </a:pPr>
            <a:r>
              <a:rPr lang="ar-SA" sz="2000" b="1">
                <a:solidFill>
                  <a:srgbClr val="FF0000"/>
                </a:solidFill>
                <a:ea typeface="Calibri" pitchFamily="34" charset="0"/>
                <a:cs typeface="B Nazanin" pitchFamily="2" charset="-78"/>
              </a:rPr>
              <a:t>صنایع غذایی : </a:t>
            </a:r>
            <a:r>
              <a:rPr lang="ar-SA" sz="2000" b="1">
                <a:solidFill>
                  <a:srgbClr val="000000"/>
                </a:solidFill>
                <a:ea typeface="Calibri" pitchFamily="34" charset="0"/>
                <a:cs typeface="B Nazanin" pitchFamily="2" charset="-78"/>
              </a:rPr>
              <a:t>کنسرو سازی و ظروف یکبار مصرف و</a:t>
            </a:r>
            <a:r>
              <a:rPr lang="en-US" sz="2000" b="1">
                <a:solidFill>
                  <a:srgbClr val="000000"/>
                </a:solidFill>
                <a:cs typeface="B Nazanin" pitchFamily="2" charset="-78"/>
              </a:rPr>
              <a:t> ...</a:t>
            </a:r>
            <a:endParaRPr lang="en-US" sz="2000" b="1">
              <a:cs typeface="B Nazanin" pitchFamily="2" charset="-78"/>
            </a:endParaRPr>
          </a:p>
          <a:p>
            <a:pPr algn="r" rtl="1" eaLnBrk="0" hangingPunct="0">
              <a:lnSpc>
                <a:spcPct val="200000"/>
              </a:lnSpc>
            </a:pPr>
            <a:r>
              <a:rPr lang="ar-SA" sz="2000" b="1">
                <a:solidFill>
                  <a:srgbClr val="FF0000"/>
                </a:solidFill>
                <a:cs typeface="B Nazanin" pitchFamily="2" charset="-78"/>
              </a:rPr>
              <a:t>صنایع چوب : </a:t>
            </a:r>
            <a:r>
              <a:rPr lang="ar-SA" sz="2000" b="1">
                <a:solidFill>
                  <a:srgbClr val="000000"/>
                </a:solidFill>
                <a:cs typeface="B Nazanin" pitchFamily="2" charset="-78"/>
              </a:rPr>
              <a:t>برش الوار و پرداخت سطوح مبلها</a:t>
            </a:r>
            <a:r>
              <a:rPr lang="en-US" sz="2000" b="1">
                <a:solidFill>
                  <a:srgbClr val="000000"/>
                </a:solidFill>
                <a:cs typeface="B Nazanin" pitchFamily="2" charset="-78"/>
              </a:rPr>
              <a:t>)</a:t>
            </a:r>
            <a:r>
              <a:rPr lang="ar-SA" sz="2000" b="1">
                <a:solidFill>
                  <a:srgbClr val="000000"/>
                </a:solidFill>
                <a:cs typeface="B Nazanin" pitchFamily="2" charset="-78"/>
              </a:rPr>
              <a:t>جابه جایی مواد</a:t>
            </a:r>
            <a:r>
              <a:rPr lang="en-US" sz="2000" b="1">
                <a:solidFill>
                  <a:srgbClr val="000000"/>
                </a:solidFill>
                <a:cs typeface="B Nazanin" pitchFamily="2" charset="-78"/>
              </a:rPr>
              <a:t> ( </a:t>
            </a:r>
            <a:r>
              <a:rPr lang="ar-SA" sz="2000" b="1">
                <a:solidFill>
                  <a:srgbClr val="000000"/>
                </a:solidFill>
                <a:cs typeface="B Nazanin" pitchFamily="2" charset="-78"/>
              </a:rPr>
              <a:t>لیفتراک و جرثقیل وماشین تراشکاری و </a:t>
            </a:r>
            <a:r>
              <a:rPr lang="en-US" sz="2000" b="1">
                <a:solidFill>
                  <a:srgbClr val="000000"/>
                </a:solidFill>
                <a:cs typeface="B Nazanin" pitchFamily="2" charset="-78"/>
              </a:rPr>
              <a:t>CNC </a:t>
            </a:r>
            <a:r>
              <a:rPr lang="ar-SA" sz="2000" b="1">
                <a:solidFill>
                  <a:srgbClr val="000000"/>
                </a:solidFill>
                <a:cs typeface="B Nazanin" pitchFamily="2" charset="-78"/>
              </a:rPr>
              <a:t>و نظیر این دستگاه ها</a:t>
            </a:r>
            <a:endParaRPr lang="en-US" sz="2000" b="1">
              <a:cs typeface="B Nazanin" pitchFamily="2" charset="-78"/>
            </a:endParaRPr>
          </a:p>
          <a:p>
            <a:pPr algn="r" rtl="1" eaLnBrk="0" hangingPunct="0">
              <a:lnSpc>
                <a:spcPct val="200000"/>
              </a:lnSpc>
            </a:pPr>
            <a:r>
              <a:rPr lang="ar-SA" sz="2000" b="1">
                <a:solidFill>
                  <a:srgbClr val="FF0000"/>
                </a:solidFill>
                <a:cs typeface="B Nazanin" pitchFamily="2" charset="-78"/>
              </a:rPr>
              <a:t>معدن</a:t>
            </a:r>
            <a:r>
              <a:rPr lang="en-US" sz="2000" b="1">
                <a:solidFill>
                  <a:srgbClr val="FF0000"/>
                </a:solidFill>
                <a:cs typeface="B Nazanin" pitchFamily="2" charset="-78"/>
              </a:rPr>
              <a:t> : </a:t>
            </a:r>
            <a:r>
              <a:rPr lang="ar-SA" sz="2000" b="1">
                <a:solidFill>
                  <a:srgbClr val="000000"/>
                </a:solidFill>
                <a:cs typeface="B Nazanin" pitchFamily="2" charset="-78"/>
              </a:rPr>
              <a:t>در ماشینهای معدن و راسولها و قلعه بر</a:t>
            </a:r>
            <a:endParaRPr lang="en-US" sz="2000" b="1">
              <a:cs typeface="B Nazanin" pitchFamily="2" charset="-78"/>
            </a:endParaRPr>
          </a:p>
          <a:p>
            <a:pPr algn="r" rtl="1" eaLnBrk="0" hangingPunct="0">
              <a:lnSpc>
                <a:spcPct val="200000"/>
              </a:lnSpc>
            </a:pPr>
            <a:r>
              <a:rPr lang="ar-SA" sz="2000" b="1">
                <a:solidFill>
                  <a:srgbClr val="FF0000"/>
                </a:solidFill>
                <a:cs typeface="B Nazanin" pitchFamily="2" charset="-78"/>
              </a:rPr>
              <a:t>صنایع بسته بندی : </a:t>
            </a:r>
            <a:r>
              <a:rPr lang="ar-SA" sz="2000" b="1">
                <a:solidFill>
                  <a:srgbClr val="000000"/>
                </a:solidFill>
                <a:cs typeface="B Nazanin" pitchFamily="2" charset="-78"/>
              </a:rPr>
              <a:t>پر کن شیشه های نوشابه و ماشین چسب زنی و لفاف پیچی</a:t>
            </a:r>
            <a:r>
              <a:rPr lang="en-US" sz="2000" b="1">
                <a:solidFill>
                  <a:srgbClr val="000000"/>
                </a:solidFill>
                <a:cs typeface="B Nazanin" pitchFamily="2" charset="-78"/>
              </a:rPr>
              <a:t> </a:t>
            </a:r>
            <a:endParaRPr lang="en-US" sz="2000" b="1">
              <a:cs typeface="B Nazanin" pitchFamily="2" charset="-78"/>
            </a:endParaRPr>
          </a:p>
          <a:p>
            <a:pPr algn="r" rtl="1" eaLnBrk="0" hangingPunct="0">
              <a:lnSpc>
                <a:spcPct val="200000"/>
              </a:lnSpc>
            </a:pPr>
            <a:r>
              <a:rPr lang="ar-SA" sz="2000" b="1">
                <a:solidFill>
                  <a:srgbClr val="000000"/>
                </a:solidFill>
                <a:cs typeface="B Nazanin" pitchFamily="2" charset="-78"/>
              </a:rPr>
              <a:t>کاغذ سازی : در این صنعت خمیر کاغذ باید از غلتک ها بگذرد و تنظیم غلتک ها</a:t>
            </a:r>
            <a:r>
              <a:rPr lang="fa-IR" sz="2000" b="1">
                <a:solidFill>
                  <a:srgbClr val="000000"/>
                </a:solidFill>
                <a:cs typeface="B Nazanin" pitchFamily="2" charset="-78"/>
              </a:rPr>
              <a:t> توسط</a:t>
            </a:r>
            <a:r>
              <a:rPr lang="ar-SA" sz="2000" b="1">
                <a:solidFill>
                  <a:srgbClr val="000000"/>
                </a:solidFill>
                <a:cs typeface="B Nazanin" pitchFamily="2" charset="-78"/>
              </a:rPr>
              <a:t> هیدرولیک و پنوماتیک است</a:t>
            </a:r>
            <a:r>
              <a:rPr lang="en-US" sz="2000" b="1">
                <a:solidFill>
                  <a:srgbClr val="000000"/>
                </a:solidFill>
                <a:cs typeface="B Nazanin" pitchFamily="2" charset="-78"/>
              </a:rPr>
              <a:t>. </a:t>
            </a:r>
            <a:endParaRPr lang="en-US" sz="2000" b="1">
              <a:cs typeface="B Nazanin" pitchFamily="2" charset="-78"/>
            </a:endParaRPr>
          </a:p>
          <a:p>
            <a:pPr algn="r" rtl="1" eaLnBrk="0" hangingPunct="0">
              <a:lnSpc>
                <a:spcPct val="200000"/>
              </a:lnSpc>
            </a:pPr>
            <a:r>
              <a:rPr lang="ar-SA" sz="2000" b="1">
                <a:solidFill>
                  <a:srgbClr val="FF0000"/>
                </a:solidFill>
                <a:cs typeface="B Nazanin" pitchFamily="2" charset="-78"/>
              </a:rPr>
              <a:t>صنعت چاپ : </a:t>
            </a:r>
            <a:r>
              <a:rPr lang="ar-SA" sz="2000" b="1">
                <a:solidFill>
                  <a:srgbClr val="000000"/>
                </a:solidFill>
                <a:cs typeface="B Nazanin" pitchFamily="2" charset="-78"/>
              </a:rPr>
              <a:t>چاپ بر روی مقوا با شابلون و چاپ بر روی گونی و کاغذ و</a:t>
            </a:r>
            <a:r>
              <a:rPr lang="en-US" sz="2000" b="1">
                <a:solidFill>
                  <a:srgbClr val="000000"/>
                </a:solidFill>
                <a:cs typeface="B Nazanin" pitchFamily="2" charset="-78"/>
              </a:rPr>
              <a:t> ... </a:t>
            </a:r>
            <a:endParaRPr lang="en-US" sz="2000" b="1">
              <a:cs typeface="B Nazanin" pitchFamily="2" charset="-78"/>
            </a:endParaRPr>
          </a:p>
          <a:p>
            <a:pPr algn="r" eaLnBrk="0" hangingPunct="0">
              <a:lnSpc>
                <a:spcPct val="200000"/>
              </a:lnSpc>
            </a:pPr>
            <a:r>
              <a:rPr lang="ar-SA" sz="2000" b="1">
                <a:solidFill>
                  <a:srgbClr val="000000"/>
                </a:solidFill>
                <a:latin typeface="Calibri" pitchFamily="34" charset="0"/>
                <a:cs typeface="B Nazanin" pitchFamily="2" charset="-78"/>
              </a:rPr>
              <a:t>صنعت</a:t>
            </a:r>
            <a:r>
              <a:rPr lang="en-US" sz="2000" b="1">
                <a:solidFill>
                  <a:srgbClr val="000000"/>
                </a:solidFill>
                <a:cs typeface="B Nazanin" pitchFamily="2" charset="-78"/>
              </a:rPr>
              <a:t> </a:t>
            </a:r>
            <a:r>
              <a:rPr lang="ar-SA" sz="2000" b="1">
                <a:solidFill>
                  <a:srgbClr val="FF0000"/>
                </a:solidFill>
                <a:latin typeface="Calibri" pitchFamily="34" charset="0"/>
                <a:cs typeface="B Nazanin" pitchFamily="2" charset="-78"/>
              </a:rPr>
              <a:t>فولاد</a:t>
            </a:r>
            <a:r>
              <a:rPr lang="ar-SA" sz="2000" b="1">
                <a:solidFill>
                  <a:srgbClr val="000000"/>
                </a:solidFill>
                <a:latin typeface="Calibri" pitchFamily="34" charset="0"/>
                <a:cs typeface="B Nazanin" pitchFamily="2" charset="-78"/>
              </a:rPr>
              <a:t> </a:t>
            </a:r>
            <a:r>
              <a:rPr lang="ar-SA" sz="2000" b="1">
                <a:solidFill>
                  <a:srgbClr val="FF0000"/>
                </a:solidFill>
                <a:latin typeface="Calibri" pitchFamily="34" charset="0"/>
                <a:cs typeface="B Nazanin" pitchFamily="2" charset="-78"/>
              </a:rPr>
              <a:t>:</a:t>
            </a:r>
            <a:r>
              <a:rPr lang="ar-SA" sz="2000" b="1">
                <a:solidFill>
                  <a:srgbClr val="000000"/>
                </a:solidFill>
                <a:latin typeface="Calibri" pitchFamily="34" charset="0"/>
                <a:cs typeface="B Nazanin" pitchFamily="2" charset="-78"/>
              </a:rPr>
              <a:t> فشار زیاد برای کشش آهن و یا فلزات دیگر و تخلیه کوره ها که در ذوب آهن و</a:t>
            </a:r>
            <a:r>
              <a:rPr lang="en-US" sz="2000" b="1">
                <a:solidFill>
                  <a:srgbClr val="000000"/>
                </a:solidFill>
                <a:cs typeface="B Nazanin" pitchFamily="2" charset="-78"/>
              </a:rPr>
              <a:t> </a:t>
            </a:r>
            <a:r>
              <a:rPr lang="fa-IR" sz="2000" b="1">
                <a:solidFill>
                  <a:srgbClr val="FF0000"/>
                </a:solidFill>
                <a:latin typeface="Calibri" pitchFamily="34" charset="0"/>
                <a:cs typeface="B Nazanin" pitchFamily="2" charset="-78"/>
              </a:rPr>
              <a:t>صنعت</a:t>
            </a:r>
            <a:r>
              <a:rPr lang="ar-SA" sz="2000" b="1">
                <a:solidFill>
                  <a:srgbClr val="000000"/>
                </a:solidFill>
                <a:latin typeface="Calibri" pitchFamily="34" charset="0"/>
                <a:cs typeface="B Nazanin" pitchFamily="2" charset="-78"/>
              </a:rPr>
              <a:t> مبارکه و... شاهد آن هستیم</a:t>
            </a:r>
            <a:r>
              <a:rPr lang="en-US" sz="2000" b="1">
                <a:cs typeface="B Nazanin" pitchFamily="2" charset="-78"/>
              </a:rPr>
              <a:t> </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srcRect l="20313" t="23958" r="17969" b="17708"/>
          <a:stretch>
            <a:fillRect/>
          </a:stretch>
        </p:blipFill>
        <p:spPr bwMode="auto">
          <a:xfrm>
            <a:off x="1981200" y="1752600"/>
            <a:ext cx="6019800" cy="4267200"/>
          </a:xfrm>
          <a:prstGeom prst="rect">
            <a:avLst/>
          </a:prstGeom>
          <a:noFill/>
          <a:ln w="9525">
            <a:noFill/>
            <a:miter lim="800000"/>
            <a:headEnd/>
            <a:tailEnd/>
          </a:ln>
        </p:spPr>
      </p:pic>
      <p:sp>
        <p:nvSpPr>
          <p:cNvPr id="68611" name="Rectangle 4"/>
          <p:cNvSpPr>
            <a:spLocks noChangeArrowheads="1"/>
          </p:cNvSpPr>
          <p:nvPr/>
        </p:nvSpPr>
        <p:spPr bwMode="auto">
          <a:xfrm>
            <a:off x="4767263" y="457200"/>
            <a:ext cx="4376737" cy="684213"/>
          </a:xfrm>
          <a:prstGeom prst="rect">
            <a:avLst/>
          </a:prstGeom>
          <a:noFill/>
          <a:ln w="9525">
            <a:noFill/>
            <a:miter lim="800000"/>
            <a:headEnd/>
            <a:tailEnd/>
          </a:ln>
        </p:spPr>
        <p:txBody>
          <a:bodyPr wrap="none">
            <a:spAutoFit/>
          </a:bodyPr>
          <a:lstStyle/>
          <a:p>
            <a:pPr algn="justLow" rtl="1" eaLnBrk="0" hangingPunct="0">
              <a:lnSpc>
                <a:spcPct val="150000"/>
              </a:lnSpc>
            </a:pPr>
            <a:r>
              <a:rPr lang="en-US" sz="2800" b="1">
                <a:solidFill>
                  <a:srgbClr val="FF0000"/>
                </a:solidFill>
                <a:ea typeface="Calibri" pitchFamily="34" charset="0"/>
                <a:cs typeface="B Lotus" pitchFamily="2" charset="-78"/>
              </a:rPr>
              <a:t> </a:t>
            </a:r>
            <a:r>
              <a:rPr lang="fa-IR" sz="2800" b="1">
                <a:solidFill>
                  <a:srgbClr val="FF0000"/>
                </a:solidFill>
                <a:ea typeface="Calibri" pitchFamily="34" charset="0"/>
                <a:cs typeface="B Lotus" pitchFamily="2" charset="-78"/>
              </a:rPr>
              <a:t>طرز کار </a:t>
            </a:r>
            <a:r>
              <a:rPr lang="ar-SA" sz="2800" b="1">
                <a:solidFill>
                  <a:srgbClr val="FF0000"/>
                </a:solidFill>
                <a:ea typeface="Calibri" pitchFamily="34" charset="0"/>
                <a:cs typeface="B Lotus" pitchFamily="2" charset="-78"/>
              </a:rPr>
              <a:t>پمپ هاي پره اي</a:t>
            </a:r>
            <a:r>
              <a:rPr lang="fa-IR" sz="2800" b="1">
                <a:solidFill>
                  <a:srgbClr val="FF0000"/>
                </a:solidFill>
                <a:ea typeface="Calibri" pitchFamily="34" charset="0"/>
                <a:cs typeface="B Lotus" pitchFamily="2" charset="-78"/>
              </a:rPr>
              <a:t> متقارن</a:t>
            </a:r>
            <a:r>
              <a:rPr lang="ar-SA" sz="2800" b="1">
                <a:solidFill>
                  <a:srgbClr val="FF0000"/>
                </a:solidFill>
                <a:ea typeface="Calibri" pitchFamily="34" charset="0"/>
                <a:cs typeface="B Lotus" pitchFamily="2" charset="-78"/>
              </a:rPr>
              <a:t> :</a:t>
            </a:r>
            <a:endParaRPr lang="en-US" sz="2800" b="1">
              <a:solidFill>
                <a:srgbClr val="FF0000"/>
              </a:solidFill>
              <a:cs typeface="B Lotus" pitchFamily="2" charset="-7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2" cstate="print"/>
          <a:srcRect l="20313" t="23958" r="17969" b="17708"/>
          <a:stretch>
            <a:fillRect/>
          </a:stretch>
        </p:blipFill>
        <p:spPr bwMode="auto">
          <a:xfrm>
            <a:off x="1981200" y="1752600"/>
            <a:ext cx="60198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2" cstate="print"/>
          <a:srcRect l="20313" t="23958" r="17969" b="17708"/>
          <a:stretch>
            <a:fillRect/>
          </a:stretch>
        </p:blipFill>
        <p:spPr bwMode="auto">
          <a:xfrm>
            <a:off x="1981200" y="1752600"/>
            <a:ext cx="60198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2" cstate="print"/>
          <a:srcRect l="20313" t="23958" r="17969" b="17708"/>
          <a:stretch>
            <a:fillRect/>
          </a:stretch>
        </p:blipFill>
        <p:spPr bwMode="auto">
          <a:xfrm>
            <a:off x="1981200" y="1752600"/>
            <a:ext cx="60198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2" cstate="print"/>
          <a:srcRect l="20313" t="23958" r="17969" b="17708"/>
          <a:stretch>
            <a:fillRect/>
          </a:stretch>
        </p:blipFill>
        <p:spPr bwMode="auto">
          <a:xfrm>
            <a:off x="1981200" y="1752600"/>
            <a:ext cx="60198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2" cstate="print"/>
          <a:srcRect l="20313" t="23958" r="17969" b="17708"/>
          <a:stretch>
            <a:fillRect/>
          </a:stretch>
        </p:blipFill>
        <p:spPr bwMode="auto">
          <a:xfrm>
            <a:off x="1981200" y="1752600"/>
            <a:ext cx="60198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2" cstate="print"/>
          <a:srcRect l="20313" t="23958" r="17969" b="17708"/>
          <a:stretch>
            <a:fillRect/>
          </a:stretch>
        </p:blipFill>
        <p:spPr bwMode="auto">
          <a:xfrm>
            <a:off x="1981200" y="1752600"/>
            <a:ext cx="60198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2" cstate="print"/>
          <a:srcRect l="20313" t="23958" r="17969" b="17708"/>
          <a:stretch>
            <a:fillRect/>
          </a:stretch>
        </p:blipFill>
        <p:spPr bwMode="auto">
          <a:xfrm>
            <a:off x="1981200" y="1752600"/>
            <a:ext cx="60198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cstate="print"/>
          <a:srcRect l="20313" t="23958" r="17969" b="17708"/>
          <a:stretch>
            <a:fillRect/>
          </a:stretch>
        </p:blipFill>
        <p:spPr bwMode="auto">
          <a:xfrm>
            <a:off x="1981200" y="1752600"/>
            <a:ext cx="60198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381000" y="762000"/>
            <a:ext cx="8534400" cy="4616450"/>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ea typeface="Calibri" pitchFamily="34" charset="0"/>
                <a:cs typeface="B Lotus" pitchFamily="2" charset="-78"/>
              </a:rPr>
              <a:t>شکل بيضوي پوسته در اين پمپ ها باعث مي شود که مجاري ورودي و خروجي نظير به نظير رو به روي هم قرار گيرند و تعادل هيدروليکي برقرار گردد. با اين ترفند بار جانبي وارد بر ياتاقان ها کاهش يافته اما عدم قابليت تغيير در جابه جايي از معايب اين پمپ ها به شمار مي آيد( چون خروج از مرکز وجود نخواهد داشت).</a:t>
            </a:r>
            <a:endParaRPr lang="en-US" sz="2800" b="1">
              <a:ea typeface="Calibri" pitchFamily="34" charset="0"/>
              <a:cs typeface="B Lotus" pitchFamily="2" charset="-78"/>
            </a:endParaRPr>
          </a:p>
          <a:p>
            <a:pPr algn="justLow" rtl="1" eaLnBrk="0" hangingPunct="0">
              <a:lnSpc>
                <a:spcPct val="150000"/>
              </a:lnSpc>
            </a:pPr>
            <a:r>
              <a:rPr lang="ar-SA" sz="2800" b="1">
                <a:ea typeface="Calibri" pitchFamily="34" charset="0"/>
                <a:cs typeface="B Lotus" pitchFamily="2" charset="-78"/>
              </a:rPr>
              <a:t>حداکثر فشار قابل دستيابي در پمپ هاي پره اي حدود </a:t>
            </a:r>
            <a:r>
              <a:rPr lang="en-US" sz="2800" b="1">
                <a:latin typeface="Tahoma" pitchFamily="34" charset="0"/>
                <a:ea typeface="Calibri" pitchFamily="34" charset="0"/>
                <a:cs typeface="B Lotus" pitchFamily="2" charset="-78"/>
              </a:rPr>
              <a:t>3000 psi </a:t>
            </a:r>
            <a:r>
              <a:rPr lang="ar-SA" sz="2800" b="1">
                <a:latin typeface="Calibri" pitchFamily="34" charset="0"/>
                <a:ea typeface="Calibri" pitchFamily="34" charset="0"/>
                <a:cs typeface="B Lotus" pitchFamily="2" charset="-78"/>
              </a:rPr>
              <a:t> </a:t>
            </a:r>
            <a:r>
              <a:rPr lang="ar-SA" sz="2800" b="1">
                <a:ea typeface="Calibri" pitchFamily="34" charset="0"/>
                <a:cs typeface="B Lotus" pitchFamily="2" charset="-78"/>
              </a:rPr>
              <a:t>است.</a:t>
            </a:r>
            <a:endParaRPr lang="ar-SA" sz="2800" b="1">
              <a:cs typeface="B Lotus"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0" y="533400"/>
            <a:ext cx="8991600" cy="4400550"/>
          </a:xfrm>
          <a:prstGeom prst="rect">
            <a:avLst/>
          </a:prstGeom>
          <a:noFill/>
          <a:ln w="9525">
            <a:noFill/>
            <a:miter lim="800000"/>
            <a:headEnd/>
            <a:tailEnd/>
          </a:ln>
        </p:spPr>
        <p:txBody>
          <a:bodyPr anchor="ctr">
            <a:spAutoFit/>
          </a:bodyPr>
          <a:lstStyle/>
          <a:p>
            <a:pPr algn="r" rtl="1" eaLnBrk="0" hangingPunct="0">
              <a:lnSpc>
                <a:spcPct val="200000"/>
              </a:lnSpc>
            </a:pPr>
            <a:r>
              <a:rPr lang="ar-SA" sz="2000" b="1">
                <a:solidFill>
                  <a:srgbClr val="FF0000"/>
                </a:solidFill>
                <a:latin typeface="Calibri" pitchFamily="34" charset="0"/>
                <a:ea typeface="Calibri" pitchFamily="34" charset="0"/>
                <a:cs typeface="B Nazanin" pitchFamily="2" charset="-78"/>
              </a:rPr>
              <a:t> مزاياي يک سيستم هيدروليک يا نيوماتيک نسبت به ساير سيستمهاي مکانيکي يا الکتريکي چيست؟</a:t>
            </a:r>
            <a:endParaRPr lang="en-US" sz="2000" b="1">
              <a:solidFill>
                <a:srgbClr val="FF0000"/>
              </a:solidFill>
              <a:ea typeface="Calibri" pitchFamily="34" charset="0"/>
              <a:cs typeface="B Nazanin" pitchFamily="2" charset="-78"/>
            </a:endParaRPr>
          </a:p>
          <a:p>
            <a:pPr algn="r" rtl="1" eaLnBrk="0" hangingPunct="0">
              <a:lnSpc>
                <a:spcPct val="200000"/>
              </a:lnSpc>
            </a:pPr>
            <a:r>
              <a:rPr lang="ar-SA" sz="2000" b="1">
                <a:solidFill>
                  <a:srgbClr val="000000"/>
                </a:solidFill>
                <a:latin typeface="Calibri" pitchFamily="34" charset="0"/>
                <a:ea typeface="Calibri" pitchFamily="34" charset="0"/>
                <a:cs typeface="B Nazanin" pitchFamily="2" charset="-78"/>
              </a:rPr>
              <a:t>1.طراحي ساده   </a:t>
            </a:r>
            <a:endParaRPr lang="en-US" sz="2000" b="1">
              <a:solidFill>
                <a:srgbClr val="000000"/>
              </a:solidFill>
              <a:latin typeface="Calibri" pitchFamily="34" charset="0"/>
              <a:ea typeface="Calibri" pitchFamily="34" charset="0"/>
              <a:cs typeface="B Nazanin" pitchFamily="2" charset="-78"/>
            </a:endParaRPr>
          </a:p>
          <a:p>
            <a:pPr algn="r" rtl="1" eaLnBrk="0" hangingPunct="0">
              <a:lnSpc>
                <a:spcPct val="200000"/>
              </a:lnSpc>
            </a:pPr>
            <a:r>
              <a:rPr lang="ar-SA" sz="2000" b="1">
                <a:solidFill>
                  <a:srgbClr val="000000"/>
                </a:solidFill>
                <a:latin typeface="Calibri" pitchFamily="34" charset="0"/>
                <a:ea typeface="Calibri" pitchFamily="34" charset="0"/>
                <a:cs typeface="B Nazanin" pitchFamily="2" charset="-78"/>
              </a:rPr>
              <a:t>2.قابليت افزايش نيرو       </a:t>
            </a:r>
            <a:endParaRPr lang="en-US" sz="2000" b="1">
              <a:solidFill>
                <a:srgbClr val="000000"/>
              </a:solidFill>
              <a:latin typeface="Calibri" pitchFamily="34" charset="0"/>
              <a:ea typeface="Calibri" pitchFamily="34" charset="0"/>
              <a:cs typeface="B Nazanin" pitchFamily="2" charset="-78"/>
            </a:endParaRPr>
          </a:p>
          <a:p>
            <a:pPr algn="r" rtl="1" eaLnBrk="0" hangingPunct="0">
              <a:lnSpc>
                <a:spcPct val="200000"/>
              </a:lnSpc>
            </a:pPr>
            <a:r>
              <a:rPr lang="ar-SA" sz="2000" b="1">
                <a:solidFill>
                  <a:srgbClr val="000000"/>
                </a:solidFill>
                <a:latin typeface="Calibri" pitchFamily="34" charset="0"/>
                <a:ea typeface="Calibri" pitchFamily="34" charset="0"/>
                <a:cs typeface="B Nazanin" pitchFamily="2" charset="-78"/>
              </a:rPr>
              <a:t>3. سادگي و دقت کنترل</a:t>
            </a:r>
            <a:endParaRPr lang="en-US" sz="2000" b="1">
              <a:solidFill>
                <a:srgbClr val="000000"/>
              </a:solidFill>
              <a:latin typeface="Calibri" pitchFamily="34" charset="0"/>
              <a:ea typeface="Calibri" pitchFamily="34" charset="0"/>
              <a:cs typeface="B Nazanin" pitchFamily="2" charset="-78"/>
            </a:endParaRPr>
          </a:p>
          <a:p>
            <a:pPr algn="r" rtl="1" eaLnBrk="0" hangingPunct="0">
              <a:lnSpc>
                <a:spcPct val="200000"/>
              </a:lnSpc>
            </a:pPr>
            <a:r>
              <a:rPr lang="ar-SA" sz="2000" b="1">
                <a:solidFill>
                  <a:srgbClr val="000000"/>
                </a:solidFill>
                <a:latin typeface="Calibri" pitchFamily="34" charset="0"/>
                <a:ea typeface="Calibri" pitchFamily="34" charset="0"/>
                <a:cs typeface="B Nazanin" pitchFamily="2" charset="-78"/>
              </a:rPr>
              <a:t>4. انعطاف پذيري  </a:t>
            </a:r>
            <a:endParaRPr lang="en-US" sz="2000" b="1">
              <a:solidFill>
                <a:srgbClr val="000000"/>
              </a:solidFill>
              <a:latin typeface="Calibri" pitchFamily="34" charset="0"/>
              <a:ea typeface="Calibri" pitchFamily="34" charset="0"/>
              <a:cs typeface="B Nazanin" pitchFamily="2" charset="-78"/>
            </a:endParaRPr>
          </a:p>
          <a:p>
            <a:pPr algn="r" rtl="1" eaLnBrk="0" hangingPunct="0">
              <a:lnSpc>
                <a:spcPct val="200000"/>
              </a:lnSpc>
            </a:pPr>
            <a:r>
              <a:rPr lang="ar-SA" sz="2000" b="1">
                <a:solidFill>
                  <a:srgbClr val="000000"/>
                </a:solidFill>
                <a:latin typeface="Calibri" pitchFamily="34" charset="0"/>
                <a:ea typeface="Calibri" pitchFamily="34" charset="0"/>
                <a:cs typeface="B Nazanin" pitchFamily="2" charset="-78"/>
              </a:rPr>
              <a:t>5. راندمان بالا      </a:t>
            </a:r>
            <a:endParaRPr lang="en-US" sz="2000" b="1">
              <a:solidFill>
                <a:srgbClr val="000000"/>
              </a:solidFill>
              <a:latin typeface="Calibri" pitchFamily="34" charset="0"/>
              <a:ea typeface="Calibri" pitchFamily="34" charset="0"/>
              <a:cs typeface="B Nazanin" pitchFamily="2" charset="-78"/>
            </a:endParaRPr>
          </a:p>
          <a:p>
            <a:pPr algn="r" rtl="1" eaLnBrk="0" hangingPunct="0">
              <a:lnSpc>
                <a:spcPct val="200000"/>
              </a:lnSpc>
            </a:pPr>
            <a:r>
              <a:rPr lang="ar-SA" sz="2000" b="1">
                <a:solidFill>
                  <a:srgbClr val="000000"/>
                </a:solidFill>
                <a:latin typeface="Calibri" pitchFamily="34" charset="0"/>
                <a:ea typeface="Calibri" pitchFamily="34" charset="0"/>
                <a:cs typeface="B Nazanin" pitchFamily="2" charset="-78"/>
              </a:rPr>
              <a:t>6.اطمينان</a:t>
            </a:r>
            <a:endParaRPr lang="ar-SA" sz="2000" b="1">
              <a:cs typeface="B Nazanin" pitchFamily="2" charset="-7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ChangeArrowheads="1"/>
          </p:cNvSpPr>
          <p:nvPr/>
        </p:nvSpPr>
        <p:spPr bwMode="auto">
          <a:xfrm>
            <a:off x="457200" y="228600"/>
            <a:ext cx="7924800" cy="5908675"/>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solidFill>
                  <a:srgbClr val="FF0000"/>
                </a:solidFill>
                <a:ea typeface="Calibri" pitchFamily="34" charset="0"/>
                <a:cs typeface="B Lotus" pitchFamily="2" charset="-78"/>
              </a:rPr>
              <a:t>پمپ هاي پيستوني       </a:t>
            </a:r>
            <a:r>
              <a:rPr lang="en-US" sz="2800" b="1">
                <a:solidFill>
                  <a:srgbClr val="FF0000"/>
                </a:solidFill>
                <a:latin typeface="Tahoma" pitchFamily="34" charset="0"/>
                <a:ea typeface="Calibri" pitchFamily="34" charset="0"/>
                <a:cs typeface="B Lotus" pitchFamily="2" charset="-78"/>
              </a:rPr>
              <a:t> piston pumps</a:t>
            </a:r>
            <a:endParaRPr lang="en-US" sz="2800" b="1">
              <a:cs typeface="B Lotus" pitchFamily="2" charset="-78"/>
            </a:endParaRPr>
          </a:p>
          <a:p>
            <a:pPr algn="justLow" rtl="1" eaLnBrk="0" hangingPunct="0">
              <a:lnSpc>
                <a:spcPct val="150000"/>
              </a:lnSpc>
            </a:pPr>
            <a:r>
              <a:rPr lang="ar-SA" sz="2800" b="1">
                <a:cs typeface="B Lotus" pitchFamily="2" charset="-78"/>
              </a:rPr>
              <a:t>پمپ هاي پيستوني با دارا بودن بيشترين نسبت توان به وزن، از گرانترين پمپ ها هستند و در صورت آب بندي دقيق پيستون ها مي تواند بالا ترين بازدهي را داشته باشند. معمولا جريان در اين پمپ ها بدون ضربان بوده و به دليل عدم وارد آمدن بار جانبي به پيستونها داراي عمر طولاني مي باشند، اما به خاطر ساختار پيچيده تعمير آن مشکل است.</a:t>
            </a:r>
            <a:endParaRPr lang="en-US" sz="2800" b="1">
              <a:cs typeface="B Lotus" pitchFamily="2" charset="-78"/>
            </a:endParaRPr>
          </a:p>
          <a:p>
            <a:pPr algn="justLow" rtl="1" eaLnBrk="0" hangingPunct="0">
              <a:lnSpc>
                <a:spcPct val="150000"/>
              </a:lnSpc>
            </a:pPr>
            <a:r>
              <a:rPr lang="ar-SA" sz="2800" b="1">
                <a:cs typeface="B Lotus" pitchFamily="2" charset="-78"/>
              </a:rPr>
              <a:t>از نظر طراحي پمپ هاي پيستوني به دو دسته شعاعي و محوري تقسيم مي شوند.</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838200" y="228600"/>
            <a:ext cx="7848600" cy="1600200"/>
          </a:xfrm>
          <a:prstGeom prst="rect">
            <a:avLst/>
          </a:prstGeom>
          <a:noFill/>
          <a:ln w="9525">
            <a:noFill/>
            <a:miter lim="800000"/>
            <a:headEnd/>
            <a:tailEnd/>
          </a:ln>
        </p:spPr>
        <p:txBody>
          <a:bodyPr anchor="ctr">
            <a:spAutoFit/>
          </a:bodyPr>
          <a:lstStyle/>
          <a:p>
            <a:pPr algn="justLow" rtl="1" eaLnBrk="0" hangingPunct="0">
              <a:lnSpc>
                <a:spcPct val="150000"/>
              </a:lnSpc>
            </a:pPr>
            <a:r>
              <a:rPr lang="ar-SA" sz="3600" b="1">
                <a:solidFill>
                  <a:srgbClr val="FF0000"/>
                </a:solidFill>
                <a:ea typeface="Calibri" pitchFamily="34" charset="0"/>
                <a:cs typeface="B Lotus" pitchFamily="2" charset="-78"/>
              </a:rPr>
              <a:t>پمپ هاي پيستوني محوري با محور خميده </a:t>
            </a:r>
            <a:endParaRPr lang="en-US" sz="3600" b="1">
              <a:solidFill>
                <a:srgbClr val="FF0000"/>
              </a:solidFill>
              <a:ea typeface="Calibri" pitchFamily="34" charset="0"/>
              <a:cs typeface="B Lotus" pitchFamily="2" charset="-78"/>
            </a:endParaRPr>
          </a:p>
          <a:p>
            <a:pPr algn="justLow" rtl="1" eaLnBrk="0" hangingPunct="0">
              <a:lnSpc>
                <a:spcPct val="150000"/>
              </a:lnSpc>
            </a:pPr>
            <a:r>
              <a:rPr lang="ar-SA" sz="3200" b="1">
                <a:solidFill>
                  <a:srgbClr val="FF0000"/>
                </a:solidFill>
                <a:ea typeface="Calibri" pitchFamily="34" charset="0"/>
                <a:cs typeface="B Lotus" pitchFamily="2" charset="-78"/>
              </a:rPr>
              <a:t>(</a:t>
            </a:r>
            <a:r>
              <a:rPr lang="en-US" sz="3200" b="1">
                <a:solidFill>
                  <a:srgbClr val="FF0000"/>
                </a:solidFill>
                <a:latin typeface="Tahoma" pitchFamily="34" charset="0"/>
                <a:ea typeface="Calibri" pitchFamily="34" charset="0"/>
                <a:cs typeface="B Lotus" pitchFamily="2" charset="-78"/>
              </a:rPr>
              <a:t>Axial piston pumps(bent-axis type)</a:t>
            </a:r>
            <a:r>
              <a:rPr lang="ar-SA" sz="3200" b="1">
                <a:solidFill>
                  <a:srgbClr val="FF0000"/>
                </a:solidFill>
                <a:ea typeface="Calibri" pitchFamily="34" charset="0"/>
                <a:cs typeface="B Lotus" pitchFamily="2" charset="-78"/>
              </a:rPr>
              <a:t>) :</a:t>
            </a:r>
            <a:endParaRPr lang="en-US" sz="3200" b="1">
              <a:solidFill>
                <a:srgbClr val="FF0000"/>
              </a:solidFill>
              <a:cs typeface="B Lotus" pitchFamily="2" charset="-78"/>
            </a:endParaRPr>
          </a:p>
        </p:txBody>
      </p:sp>
      <p:pic>
        <p:nvPicPr>
          <p:cNvPr id="81923" name="Picture 19" descr="پمپ پيستوني"/>
          <p:cNvPicPr>
            <a:picLocks noChangeAspect="1" noChangeArrowheads="1"/>
          </p:cNvPicPr>
          <p:nvPr/>
        </p:nvPicPr>
        <p:blipFill>
          <a:blip r:embed="rId2" cstate="print"/>
          <a:srcRect t="3741" b="10057"/>
          <a:stretch>
            <a:fillRect/>
          </a:stretch>
        </p:blipFill>
        <p:spPr bwMode="auto">
          <a:xfrm>
            <a:off x="1905000" y="2057400"/>
            <a:ext cx="5380038" cy="45720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p:cNvSpPr>
            <a:spLocks noChangeArrowheads="1"/>
          </p:cNvSpPr>
          <p:nvPr/>
        </p:nvSpPr>
        <p:spPr bwMode="auto">
          <a:xfrm>
            <a:off x="838200" y="914400"/>
            <a:ext cx="7848600" cy="4616450"/>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ea typeface="Calibri" pitchFamily="34" charset="0"/>
                <a:cs typeface="B Lotus" pitchFamily="2" charset="-78"/>
              </a:rPr>
              <a:t>در اين پمپ ها خط مرکزي بلوک سيلندر نسبت به خط مرکزي محور محرک در موقعيت زاويه اي مشخصي قرار دارد ميله پيستون توسط اتصالات کروي (</a:t>
            </a:r>
            <a:r>
              <a:rPr lang="en-US" sz="2800" b="1">
                <a:latin typeface="Tahoma" pitchFamily="34" charset="0"/>
                <a:ea typeface="Calibri" pitchFamily="34" charset="0"/>
                <a:cs typeface="B Lotus" pitchFamily="2" charset="-78"/>
              </a:rPr>
              <a:t>Ball &amp; socket joints</a:t>
            </a:r>
            <a:r>
              <a:rPr lang="ar-SA" sz="2800" b="1">
                <a:ea typeface="Calibri" pitchFamily="34" charset="0"/>
                <a:cs typeface="B Lotus" pitchFamily="2" charset="-78"/>
              </a:rPr>
              <a:t>)به فلنج محور محرک متصل هستند به طوري که تغيير فاصله بين فلنج محرک و بلوک سيلندر باعث حرکت رفت و برگشت پيستون ها در سيلندر مي شود. يک اتصال يونيورسال (</a:t>
            </a:r>
            <a:r>
              <a:rPr lang="en-US" sz="2800" b="1">
                <a:latin typeface="Tahoma" pitchFamily="34" charset="0"/>
                <a:ea typeface="Calibri" pitchFamily="34" charset="0"/>
                <a:cs typeface="B Lotus" pitchFamily="2" charset="-78"/>
              </a:rPr>
              <a:t> Universal link</a:t>
            </a:r>
            <a:r>
              <a:rPr lang="ar-SA" sz="2800" b="1">
                <a:ea typeface="Calibri" pitchFamily="34" charset="0"/>
                <a:cs typeface="B Lotus" pitchFamily="2" charset="-78"/>
              </a:rPr>
              <a:t>) بلوک سيلندر را به محور محرک متصل مي کند.</a:t>
            </a:r>
            <a:endParaRPr lang="ar-SA" sz="2800" b="1">
              <a:cs typeface="B Lotus" pitchFamily="2" charset="-7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685800" y="990600"/>
            <a:ext cx="7848600" cy="2032000"/>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ea typeface="Calibri" pitchFamily="34" charset="0"/>
                <a:cs typeface="B Lotus" pitchFamily="2" charset="-78"/>
              </a:rPr>
              <a:t>ميزان خروجي پمپ با تغيير زاويه بين دو محور پمپ قابل تغيير است.در زاويه صفر خروجي وجود ندارد و بيشينه خروجي در زاويه 30 درجه بدست خواهد آمد.</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noChangeArrowheads="1"/>
          </p:cNvSpPr>
          <p:nvPr/>
        </p:nvSpPr>
        <p:spPr bwMode="auto">
          <a:xfrm>
            <a:off x="533400" y="381000"/>
            <a:ext cx="8382000" cy="2516188"/>
          </a:xfrm>
          <a:prstGeom prst="rect">
            <a:avLst/>
          </a:prstGeom>
          <a:noFill/>
          <a:ln w="9525">
            <a:noFill/>
            <a:miter lim="800000"/>
            <a:headEnd/>
            <a:tailEnd/>
          </a:ln>
        </p:spPr>
        <p:txBody>
          <a:bodyPr>
            <a:spAutoFit/>
          </a:bodyPr>
          <a:lstStyle/>
          <a:p>
            <a:pPr algn="r" rtl="1" eaLnBrk="0" hangingPunct="0">
              <a:lnSpc>
                <a:spcPct val="150000"/>
              </a:lnSpc>
            </a:pPr>
            <a:r>
              <a:rPr lang="ar-SA" sz="3600" b="1">
                <a:solidFill>
                  <a:srgbClr val="FF0000"/>
                </a:solidFill>
                <a:ea typeface="Calibri" pitchFamily="34" charset="0"/>
                <a:cs typeface="B Lotus" pitchFamily="2" charset="-78"/>
              </a:rPr>
              <a:t>پمپ هاي پيستوني محوري با صفحه زاويه گير</a:t>
            </a:r>
            <a:endParaRPr lang="en-US" sz="3600" b="1">
              <a:solidFill>
                <a:srgbClr val="FF0000"/>
              </a:solidFill>
              <a:ea typeface="Calibri" pitchFamily="34" charset="0"/>
              <a:cs typeface="B Lotus" pitchFamily="2" charset="-78"/>
            </a:endParaRPr>
          </a:p>
          <a:p>
            <a:pPr algn="r" rtl="1" eaLnBrk="0" hangingPunct="0">
              <a:lnSpc>
                <a:spcPct val="150000"/>
              </a:lnSpc>
            </a:pPr>
            <a:r>
              <a:rPr lang="ar-SA" sz="3600" b="1">
                <a:solidFill>
                  <a:srgbClr val="FF0000"/>
                </a:solidFill>
                <a:ea typeface="Calibri" pitchFamily="34" charset="0"/>
                <a:cs typeface="B Lotus" pitchFamily="2" charset="-78"/>
              </a:rPr>
              <a:t> </a:t>
            </a:r>
            <a:r>
              <a:rPr lang="ar-SA" sz="3600" b="1">
                <a:solidFill>
                  <a:srgbClr val="FF0000"/>
                </a:solidFill>
                <a:latin typeface="Calibri" pitchFamily="34" charset="0"/>
                <a:ea typeface="Calibri" pitchFamily="34" charset="0"/>
                <a:cs typeface="B Lotus" pitchFamily="2" charset="-78"/>
              </a:rPr>
              <a:t> </a:t>
            </a:r>
            <a:r>
              <a:rPr lang="ar-SA" sz="3600" b="1">
                <a:solidFill>
                  <a:srgbClr val="FF0000"/>
                </a:solidFill>
                <a:ea typeface="Calibri" pitchFamily="34" charset="0"/>
                <a:cs typeface="B Lotus" pitchFamily="2" charset="-78"/>
              </a:rPr>
              <a:t>(</a:t>
            </a:r>
            <a:r>
              <a:rPr lang="en-US" sz="3600" b="1">
                <a:solidFill>
                  <a:srgbClr val="FF0000"/>
                </a:solidFill>
                <a:latin typeface="Tahoma" pitchFamily="34" charset="0"/>
                <a:ea typeface="Calibri" pitchFamily="34" charset="0"/>
                <a:cs typeface="B Lotus" pitchFamily="2" charset="-78"/>
              </a:rPr>
              <a:t>Axial piston pumps(Swash plate)</a:t>
            </a:r>
            <a:r>
              <a:rPr lang="ar-SA" sz="3600" b="1">
                <a:solidFill>
                  <a:srgbClr val="FF0000"/>
                </a:solidFill>
                <a:ea typeface="Calibri" pitchFamily="34" charset="0"/>
                <a:cs typeface="B Lotus" pitchFamily="2" charset="-78"/>
              </a:rPr>
              <a:t>) :</a:t>
            </a:r>
            <a:endParaRPr lang="en-US" sz="3600" b="1">
              <a:solidFill>
                <a:srgbClr val="FF0000"/>
              </a:solidFill>
              <a:latin typeface="Calibri" pitchFamily="34" charset="0"/>
              <a:ea typeface="Calibri" pitchFamily="34" charset="0"/>
              <a:cs typeface="B Lotus" pitchFamily="2" charset="-78"/>
            </a:endParaRPr>
          </a:p>
        </p:txBody>
      </p:sp>
      <p:pic>
        <p:nvPicPr>
          <p:cNvPr id="84995" name="Picture 20" descr="پمپ پيستوني"/>
          <p:cNvPicPr>
            <a:picLocks noChangeAspect="1" noChangeArrowheads="1"/>
          </p:cNvPicPr>
          <p:nvPr/>
        </p:nvPicPr>
        <p:blipFill>
          <a:blip r:embed="rId2" cstate="print"/>
          <a:srcRect/>
          <a:stretch>
            <a:fillRect/>
          </a:stretch>
        </p:blipFill>
        <p:spPr bwMode="auto">
          <a:xfrm>
            <a:off x="1295400" y="1981200"/>
            <a:ext cx="6772275" cy="42672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1" descr="پمپ پيستوني"/>
          <p:cNvPicPr>
            <a:picLocks noChangeAspect="1" noChangeArrowheads="1"/>
          </p:cNvPicPr>
          <p:nvPr/>
        </p:nvPicPr>
        <p:blipFill>
          <a:blip r:embed="rId2" cstate="print"/>
          <a:srcRect/>
          <a:stretch>
            <a:fillRect/>
          </a:stretch>
        </p:blipFill>
        <p:spPr bwMode="auto">
          <a:xfrm>
            <a:off x="914400" y="685800"/>
            <a:ext cx="7620000" cy="5181600"/>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304800" y="762000"/>
            <a:ext cx="8534400" cy="5208588"/>
          </a:xfrm>
          <a:prstGeom prst="rect">
            <a:avLst/>
          </a:prstGeom>
          <a:noFill/>
          <a:ln w="9525">
            <a:noFill/>
            <a:miter lim="800000"/>
            <a:headEnd/>
            <a:tailEnd/>
          </a:ln>
        </p:spPr>
        <p:txBody>
          <a:bodyPr anchor="ctr">
            <a:spAutoFit/>
          </a:bodyPr>
          <a:lstStyle/>
          <a:p>
            <a:pPr algn="r" eaLnBrk="0" hangingPunct="0">
              <a:lnSpc>
                <a:spcPct val="150000"/>
              </a:lnSpc>
            </a:pPr>
            <a:r>
              <a:rPr lang="ar-SA" sz="2800" b="1">
                <a:latin typeface="Calibri" pitchFamily="34" charset="0"/>
                <a:ea typeface="Calibri" pitchFamily="34" charset="0"/>
                <a:cs typeface="B Lotus" pitchFamily="2" charset="-78"/>
              </a:rPr>
              <a:t>در اين نوع پمپ ها محوربلوک سيلندر و محور محرک در يک راستا قرار مي گيرند و در حين حرکت دوراني به خاطر پيروي از وضعيت صفحه زاويه گير پيستون ها حرکت رفت و برگشتي انجام خواهند داد ، با اين حرکت سيال را از ورودي مکيده و در خروجي پمپ مي کنند. اين پمپ ها را مي توان با خاصيت جابه جايي متغير نيز طراحي نمود . در پمپ هاي با جابه جايي متغيير وضعيت صفحه زاويه گير توسط مکانيزم هاي دستي ، سرو کنترل و يا از طريق سيستم جبران کننده تنظيم مي شود. حداکثر زاويه </a:t>
            </a:r>
            <a:r>
              <a:rPr lang="en-US" sz="2800" b="1">
                <a:latin typeface="Calibri" pitchFamily="34" charset="0"/>
                <a:ea typeface="Calibri" pitchFamily="34" charset="0"/>
                <a:cs typeface="B Lotus" pitchFamily="2" charset="-78"/>
              </a:rPr>
              <a:t>.</a:t>
            </a:r>
            <a:r>
              <a:rPr lang="ar-SA" sz="2800" b="1">
                <a:latin typeface="Calibri" pitchFamily="34" charset="0"/>
                <a:ea typeface="Calibri" pitchFamily="34" charset="0"/>
                <a:cs typeface="B Lotus" pitchFamily="2" charset="-78"/>
              </a:rPr>
              <a:t>درجه مي باشد</a:t>
            </a:r>
            <a:r>
              <a:rPr lang="en-US" sz="2800" b="1">
                <a:latin typeface="Calibri" pitchFamily="34" charset="0"/>
                <a:ea typeface="Calibri" pitchFamily="34" charset="0"/>
                <a:cs typeface="B Lotus" pitchFamily="2" charset="-78"/>
              </a:rPr>
              <a:t>  </a:t>
            </a:r>
            <a:r>
              <a:rPr lang="en-US" sz="2800" b="1">
                <a:latin typeface="Tahoma" pitchFamily="34" charset="0"/>
                <a:ea typeface="Calibri" pitchFamily="34" charset="0"/>
                <a:cs typeface="B Lotus" pitchFamily="2" charset="-78"/>
              </a:rPr>
              <a:t>17.5 </a:t>
            </a:r>
            <a:r>
              <a:rPr lang="en-US" sz="2800" b="1">
                <a:latin typeface="Calibri" pitchFamily="34" charset="0"/>
                <a:ea typeface="Calibri" pitchFamily="34" charset="0"/>
                <a:cs typeface="B Lotus" pitchFamily="2" charset="-78"/>
              </a:rPr>
              <a:t> </a:t>
            </a:r>
            <a:r>
              <a:rPr lang="ar-SA" sz="2800" b="1">
                <a:latin typeface="Calibri" pitchFamily="34" charset="0"/>
                <a:ea typeface="Calibri" pitchFamily="34" charset="0"/>
                <a:cs typeface="B Lotus" pitchFamily="2" charset="-78"/>
              </a:rPr>
              <a:t>صفحه زاويه گير حدود</a:t>
            </a:r>
            <a:endParaRPr lang="en-US" sz="2800" b="1">
              <a:cs typeface="B Lotus" pitchFamily="2" charset="-7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cstate="print"/>
          <a:srcRect l="7031" t="11458" r="3906" b="6250"/>
          <a:stretch>
            <a:fillRect/>
          </a:stretch>
        </p:blipFill>
        <p:spPr bwMode="auto">
          <a:xfrm>
            <a:off x="685800" y="838200"/>
            <a:ext cx="86868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l="18750" t="20833" r="12500" b="16667"/>
          <a:stretch>
            <a:fillRect/>
          </a:stretch>
        </p:blipFill>
        <p:spPr bwMode="auto">
          <a:xfrm>
            <a:off x="1066800" y="1066800"/>
            <a:ext cx="67056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l="25000" t="21875" r="12500" b="25000"/>
          <a:stretch>
            <a:fillRect/>
          </a:stretch>
        </p:blipFill>
        <p:spPr bwMode="auto">
          <a:xfrm>
            <a:off x="762000" y="533400"/>
            <a:ext cx="8153400" cy="5197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cstate="print"/>
          <a:srcRect l="7031" t="11458" r="4688" b="6250"/>
          <a:stretch>
            <a:fillRect/>
          </a:stretch>
        </p:blipFill>
        <p:spPr bwMode="auto">
          <a:xfrm>
            <a:off x="685800" y="838200"/>
            <a:ext cx="86106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l="7031" t="12500" r="4688" b="6250"/>
          <a:stretch>
            <a:fillRect/>
          </a:stretch>
        </p:blipFill>
        <p:spPr bwMode="auto">
          <a:xfrm>
            <a:off x="685800" y="914400"/>
            <a:ext cx="861060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152400" y="228600"/>
            <a:ext cx="8839200" cy="640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endParaRPr lang="fa-IR" smtClean="0"/>
          </a:p>
        </p:txBody>
      </p:sp>
      <p:pic>
        <p:nvPicPr>
          <p:cNvPr id="106499" name="Picture 4" descr="E:\tadris\HYDROULIC+PNEUMATIC\hydrolices\Hyd.Component 2\IMG_1470.JPG"/>
          <p:cNvPicPr>
            <a:picLocks noGrp="1" noChangeAspect="1" noChangeArrowheads="1"/>
          </p:cNvPicPr>
          <p:nvPr>
            <p:ph idx="1"/>
          </p:nvPr>
        </p:nvPicPr>
        <p:blipFill>
          <a:blip r:embed="rId2" cstate="print"/>
          <a:srcRect/>
          <a:stretch>
            <a:fillRect/>
          </a:stretch>
        </p:blipFill>
        <p:spPr>
          <a:xfrm>
            <a:off x="914400" y="838200"/>
            <a:ext cx="7253288" cy="5440363"/>
          </a:xfr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endParaRPr lang="fa-IR" smtClean="0"/>
          </a:p>
        </p:txBody>
      </p:sp>
      <p:pic>
        <p:nvPicPr>
          <p:cNvPr id="107523" name="Picture 2" descr="E:\tadris\HYDROULIC+PNEUMATIC\hydrolices\Hyd.Component 2\IMG_1474.JPG"/>
          <p:cNvPicPr>
            <a:picLocks noGrp="1" noChangeAspect="1" noChangeArrowheads="1"/>
          </p:cNvPicPr>
          <p:nvPr>
            <p:ph idx="1"/>
          </p:nvPr>
        </p:nvPicPr>
        <p:blipFill>
          <a:blip r:embed="rId2" cstate="print"/>
          <a:srcRect/>
          <a:stretch>
            <a:fillRect/>
          </a:stretch>
        </p:blipFill>
        <p:spPr>
          <a:xfrm>
            <a:off x="838200" y="838200"/>
            <a:ext cx="7354888" cy="5516563"/>
          </a:xfr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endParaRPr lang="fa-IR" smtClean="0"/>
          </a:p>
        </p:txBody>
      </p:sp>
      <p:pic>
        <p:nvPicPr>
          <p:cNvPr id="108547" name="Picture 2" descr="E:\tadris\HYDROULIC+PNEUMATIC\hydrolices\Hyd.Component 2\IMG_1472.JPG"/>
          <p:cNvPicPr>
            <a:picLocks noGrp="1" noChangeAspect="1" noChangeArrowheads="1"/>
          </p:cNvPicPr>
          <p:nvPr>
            <p:ph idx="1"/>
          </p:nvPr>
        </p:nvPicPr>
        <p:blipFill>
          <a:blip r:embed="rId2" cstate="print"/>
          <a:srcRect/>
          <a:stretch>
            <a:fillRect/>
          </a:stretch>
        </p:blipFill>
        <p:spPr>
          <a:xfrm>
            <a:off x="762000" y="685800"/>
            <a:ext cx="7558088" cy="5668963"/>
          </a:xfr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ChangeArrowheads="1"/>
          </p:cNvSpPr>
          <p:nvPr/>
        </p:nvSpPr>
        <p:spPr bwMode="auto">
          <a:xfrm>
            <a:off x="685800" y="0"/>
            <a:ext cx="8153400" cy="1684338"/>
          </a:xfrm>
          <a:prstGeom prst="rect">
            <a:avLst/>
          </a:prstGeom>
          <a:noFill/>
          <a:ln w="9525">
            <a:noFill/>
            <a:miter lim="800000"/>
            <a:headEnd/>
            <a:tailEnd/>
          </a:ln>
        </p:spPr>
        <p:txBody>
          <a:bodyPr anchor="ctr">
            <a:spAutoFit/>
          </a:bodyPr>
          <a:lstStyle/>
          <a:p>
            <a:pPr algn="justLow" rtl="1" eaLnBrk="0" hangingPunct="0">
              <a:lnSpc>
                <a:spcPct val="150000"/>
              </a:lnSpc>
            </a:pPr>
            <a:r>
              <a:rPr lang="ar-SA" sz="3600" b="1">
                <a:solidFill>
                  <a:srgbClr val="FF0000"/>
                </a:solidFill>
                <a:ea typeface="Calibri" pitchFamily="34" charset="0"/>
                <a:cs typeface="B Lotus" pitchFamily="2" charset="-78"/>
              </a:rPr>
              <a:t>پمپ هاي پيستوني شعاعي</a:t>
            </a:r>
            <a:r>
              <a:rPr lang="ar-SA" sz="3600" b="1">
                <a:solidFill>
                  <a:srgbClr val="FF0000"/>
                </a:solidFill>
                <a:latin typeface="Calibri" pitchFamily="34" charset="0"/>
                <a:ea typeface="Calibri" pitchFamily="34" charset="0"/>
                <a:cs typeface="B Lotus" pitchFamily="2" charset="-78"/>
              </a:rPr>
              <a:t> </a:t>
            </a:r>
            <a:r>
              <a:rPr lang="ar-SA" sz="3600" b="1">
                <a:solidFill>
                  <a:srgbClr val="FF0000"/>
                </a:solidFill>
                <a:ea typeface="Calibri" pitchFamily="34" charset="0"/>
                <a:cs typeface="B Lotus" pitchFamily="2" charset="-78"/>
              </a:rPr>
              <a:t> </a:t>
            </a:r>
            <a:endParaRPr lang="en-US" sz="3600" b="1">
              <a:solidFill>
                <a:srgbClr val="FF0000"/>
              </a:solidFill>
              <a:ea typeface="Calibri" pitchFamily="34" charset="0"/>
              <a:cs typeface="B Lotus" pitchFamily="2" charset="-78"/>
            </a:endParaRPr>
          </a:p>
          <a:p>
            <a:pPr algn="justLow" rtl="1" eaLnBrk="0" hangingPunct="0">
              <a:lnSpc>
                <a:spcPct val="150000"/>
              </a:lnSpc>
            </a:pPr>
            <a:r>
              <a:rPr lang="ar-SA" sz="3600" b="1">
                <a:solidFill>
                  <a:srgbClr val="FF0000"/>
                </a:solidFill>
                <a:ea typeface="Calibri" pitchFamily="34" charset="0"/>
                <a:cs typeface="B Lotus" pitchFamily="2" charset="-78"/>
              </a:rPr>
              <a:t>(</a:t>
            </a:r>
            <a:r>
              <a:rPr lang="en-US" sz="3600" b="1">
                <a:solidFill>
                  <a:srgbClr val="FF0000"/>
                </a:solidFill>
                <a:latin typeface="Tahoma" pitchFamily="34" charset="0"/>
                <a:ea typeface="Calibri" pitchFamily="34" charset="0"/>
                <a:cs typeface="B Lotus" pitchFamily="2" charset="-78"/>
              </a:rPr>
              <a:t>Radial piston pumps</a:t>
            </a:r>
            <a:r>
              <a:rPr lang="ar-SA" sz="3600" b="1">
                <a:solidFill>
                  <a:srgbClr val="FF0000"/>
                </a:solidFill>
                <a:ea typeface="Calibri" pitchFamily="34" charset="0"/>
                <a:cs typeface="B Lotus" pitchFamily="2" charset="-78"/>
              </a:rPr>
              <a:t>)</a:t>
            </a:r>
            <a:endParaRPr lang="en-US" sz="3600" b="1">
              <a:solidFill>
                <a:srgbClr val="FF0000"/>
              </a:solidFill>
              <a:cs typeface="B Lotus" pitchFamily="2" charset="-78"/>
            </a:endParaRPr>
          </a:p>
        </p:txBody>
      </p:sp>
      <p:pic>
        <p:nvPicPr>
          <p:cNvPr id="109571" name="Picture 22" descr="پمپ پيستوني شعاعي"/>
          <p:cNvPicPr>
            <a:picLocks noChangeAspect="1" noChangeArrowheads="1"/>
          </p:cNvPicPr>
          <p:nvPr/>
        </p:nvPicPr>
        <p:blipFill>
          <a:blip r:embed="rId2" cstate="print"/>
          <a:srcRect b="12735"/>
          <a:stretch>
            <a:fillRect/>
          </a:stretch>
        </p:blipFill>
        <p:spPr bwMode="auto">
          <a:xfrm>
            <a:off x="1143000" y="1636713"/>
            <a:ext cx="6705600" cy="5221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1"/>
          <p:cNvSpPr>
            <a:spLocks noChangeArrowheads="1"/>
          </p:cNvSpPr>
          <p:nvPr/>
        </p:nvSpPr>
        <p:spPr bwMode="auto">
          <a:xfrm>
            <a:off x="685800" y="0"/>
            <a:ext cx="8153400" cy="2678113"/>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solidFill>
                  <a:srgbClr val="FF0000"/>
                </a:solidFill>
                <a:ea typeface="Calibri" pitchFamily="34" charset="0"/>
                <a:cs typeface="B Lotus" pitchFamily="2" charset="-78"/>
              </a:rPr>
              <a:t>پمپ هاي پيستوني شعاعي</a:t>
            </a:r>
            <a:r>
              <a:rPr lang="ar-SA" sz="2800" b="1">
                <a:solidFill>
                  <a:srgbClr val="FF0000"/>
                </a:solidFill>
                <a:latin typeface="Calibri" pitchFamily="34" charset="0"/>
                <a:ea typeface="Calibri" pitchFamily="34" charset="0"/>
                <a:cs typeface="B Lotus" pitchFamily="2" charset="-78"/>
              </a:rPr>
              <a:t> </a:t>
            </a:r>
            <a:r>
              <a:rPr lang="ar-SA" sz="2800" b="1">
                <a:solidFill>
                  <a:srgbClr val="FF0000"/>
                </a:solidFill>
                <a:ea typeface="Calibri" pitchFamily="34" charset="0"/>
                <a:cs typeface="B Lotus" pitchFamily="2" charset="-78"/>
              </a:rPr>
              <a:t> (</a:t>
            </a:r>
            <a:r>
              <a:rPr lang="en-US" sz="2800" b="1">
                <a:solidFill>
                  <a:srgbClr val="FF0000"/>
                </a:solidFill>
                <a:latin typeface="Tahoma" pitchFamily="34" charset="0"/>
                <a:ea typeface="Calibri" pitchFamily="34" charset="0"/>
                <a:cs typeface="B Lotus" pitchFamily="2" charset="-78"/>
              </a:rPr>
              <a:t>Radial piston pumps</a:t>
            </a:r>
            <a:r>
              <a:rPr lang="ar-SA" sz="2800" b="1">
                <a:solidFill>
                  <a:srgbClr val="FF0000"/>
                </a:solidFill>
                <a:ea typeface="Calibri" pitchFamily="34" charset="0"/>
                <a:cs typeface="B Lotus" pitchFamily="2" charset="-78"/>
              </a:rPr>
              <a:t>)</a:t>
            </a:r>
            <a:endParaRPr lang="en-US" sz="2800" b="1">
              <a:solidFill>
                <a:srgbClr val="FF0000"/>
              </a:solidFill>
              <a:cs typeface="B Lotus" pitchFamily="2" charset="-78"/>
            </a:endParaRPr>
          </a:p>
          <a:p>
            <a:pPr algn="justLow" rtl="1" eaLnBrk="0" hangingPunct="0">
              <a:lnSpc>
                <a:spcPct val="150000"/>
              </a:lnSpc>
            </a:pPr>
            <a:r>
              <a:rPr lang="ar-SA" sz="2800" b="1">
                <a:cs typeface="B Lotus" pitchFamily="2" charset="-78"/>
              </a:rPr>
              <a:t>در اين نوع پمپ ها ، پيستون ها در امتداد شعاع قرار ميگيرند.پيستون ها در نتيجه نيروي گريز از مرکز و فشار سيال پشت آنها همواره با سطح رينگ عکس العمل در تماسند.</a:t>
            </a:r>
            <a:endParaRPr lang="en-US" sz="2800" b="1">
              <a:cs typeface="B Lotus" pitchFamily="2" charset="-78"/>
            </a:endParaRPr>
          </a:p>
        </p:txBody>
      </p:sp>
      <p:pic>
        <p:nvPicPr>
          <p:cNvPr id="110595" name="Picture 6"/>
          <p:cNvPicPr>
            <a:picLocks noChangeAspect="1" noChangeArrowheads="1"/>
          </p:cNvPicPr>
          <p:nvPr/>
        </p:nvPicPr>
        <p:blipFill>
          <a:blip r:embed="rId2" cstate="print"/>
          <a:srcRect l="40625" t="44792" r="28125" b="16667"/>
          <a:stretch>
            <a:fillRect/>
          </a:stretch>
        </p:blipFill>
        <p:spPr bwMode="auto">
          <a:xfrm>
            <a:off x="2133600" y="3200400"/>
            <a:ext cx="304800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
          <p:cNvSpPr>
            <a:spLocks noChangeArrowheads="1"/>
          </p:cNvSpPr>
          <p:nvPr/>
        </p:nvSpPr>
        <p:spPr bwMode="auto">
          <a:xfrm>
            <a:off x="762000" y="838200"/>
            <a:ext cx="7772400" cy="5262563"/>
          </a:xfrm>
          <a:prstGeom prst="rect">
            <a:avLst/>
          </a:prstGeom>
          <a:noFill/>
          <a:ln w="9525">
            <a:noFill/>
            <a:miter lim="800000"/>
            <a:headEnd/>
            <a:tailEnd/>
          </a:ln>
        </p:spPr>
        <p:txBody>
          <a:bodyPr>
            <a:spAutoFit/>
          </a:bodyPr>
          <a:lstStyle/>
          <a:p>
            <a:pPr algn="justLow" rtl="1" eaLnBrk="0" hangingPunct="0">
              <a:lnSpc>
                <a:spcPct val="150000"/>
              </a:lnSpc>
            </a:pPr>
            <a:r>
              <a:rPr lang="ar-SA" sz="2800" b="1">
                <a:ea typeface="Calibri" pitchFamily="34" charset="0"/>
                <a:cs typeface="B Lotus" pitchFamily="2" charset="-78"/>
              </a:rPr>
              <a:t>براي پمپ نمودن سيال رينگ عکس العمل بايد نسبت به محور محرک خروج از مرکز داشته باشد ( مانند شکل ) در ناحيه اي که پيستون ها از محور روتور فاصله دارند خلا نسبي بوجود آمده در نتيجه مکش انجام ميگيرد ، در ادامه دوران روتور، پيستون ها به محور</a:t>
            </a:r>
            <a:r>
              <a:rPr lang="ar-SA" sz="2800" b="1">
                <a:latin typeface="Calibri" pitchFamily="34" charset="0"/>
                <a:ea typeface="Calibri" pitchFamily="34" charset="0"/>
                <a:cs typeface="B Lotus" pitchFamily="2" charset="-78"/>
              </a:rPr>
              <a:t> </a:t>
            </a:r>
            <a:r>
              <a:rPr lang="ar-SA" sz="2800" b="1">
                <a:ea typeface="Calibri" pitchFamily="34" charset="0"/>
                <a:cs typeface="B Lotus" pitchFamily="2" charset="-78"/>
              </a:rPr>
              <a:t> نزديک شده و سيال موجود در روتور را به خروجي پمپ مي کند. در انواع جابه جايي متغيير اين پمپ ها با تغيير ميزان خروج از مرکز رينگ عکس العمل نسبت به محور محرک مي توان مقدار خروجي سيستم را تغيير داد.</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l="17969" t="20833" r="13281" b="15625"/>
          <a:stretch>
            <a:fillRect/>
          </a:stretch>
        </p:blipFill>
        <p:spPr bwMode="auto">
          <a:xfrm>
            <a:off x="381000" y="255588"/>
            <a:ext cx="8534400" cy="5916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1"/>
          <p:cNvSpPr>
            <a:spLocks noChangeArrowheads="1"/>
          </p:cNvSpPr>
          <p:nvPr/>
        </p:nvSpPr>
        <p:spPr bwMode="auto">
          <a:xfrm>
            <a:off x="2057400" y="304800"/>
            <a:ext cx="6688138" cy="854075"/>
          </a:xfrm>
          <a:prstGeom prst="rect">
            <a:avLst/>
          </a:prstGeom>
          <a:noFill/>
          <a:ln w="9525">
            <a:noFill/>
            <a:miter lim="800000"/>
            <a:headEnd/>
            <a:tailEnd/>
          </a:ln>
        </p:spPr>
        <p:txBody>
          <a:bodyPr wrap="none">
            <a:spAutoFit/>
          </a:bodyPr>
          <a:lstStyle/>
          <a:p>
            <a:pPr algn="justLow" rtl="1" eaLnBrk="0" hangingPunct="0">
              <a:lnSpc>
                <a:spcPct val="150000"/>
              </a:lnSpc>
            </a:pPr>
            <a:r>
              <a:rPr lang="ar-SA" sz="3600" b="1">
                <a:solidFill>
                  <a:srgbClr val="FF0000"/>
                </a:solidFill>
                <a:latin typeface="Calibri" pitchFamily="34" charset="0"/>
                <a:ea typeface="Calibri" pitchFamily="34" charset="0"/>
                <a:cs typeface="B Lotus" pitchFamily="2" charset="-78"/>
              </a:rPr>
              <a:t> </a:t>
            </a:r>
            <a:r>
              <a:rPr lang="ar-SA" sz="3600" b="1">
                <a:solidFill>
                  <a:srgbClr val="FF0000"/>
                </a:solidFill>
                <a:ea typeface="Calibri" pitchFamily="34" charset="0"/>
                <a:cs typeface="B Lotus" pitchFamily="2" charset="-78"/>
              </a:rPr>
              <a:t>پمپ هاي پلانچر (</a:t>
            </a:r>
            <a:r>
              <a:rPr lang="en-US" sz="3600" b="1">
                <a:solidFill>
                  <a:srgbClr val="FF0000"/>
                </a:solidFill>
                <a:latin typeface="Tahoma" pitchFamily="34" charset="0"/>
                <a:ea typeface="Calibri" pitchFamily="34" charset="0"/>
                <a:cs typeface="B Lotus" pitchFamily="2" charset="-78"/>
              </a:rPr>
              <a:t>Plunger pumps</a:t>
            </a:r>
            <a:r>
              <a:rPr lang="ar-SA" sz="3600" b="1">
                <a:solidFill>
                  <a:srgbClr val="FF0000"/>
                </a:solidFill>
                <a:ea typeface="Calibri" pitchFamily="34" charset="0"/>
                <a:cs typeface="B Lotus" pitchFamily="2" charset="-78"/>
              </a:rPr>
              <a:t>)</a:t>
            </a:r>
            <a:endParaRPr lang="en-US" sz="3600" b="1">
              <a:solidFill>
                <a:srgbClr val="FF0000"/>
              </a:solidFill>
              <a:cs typeface="B Lotus" pitchFamily="2" charset="-78"/>
            </a:endParaRPr>
          </a:p>
        </p:txBody>
      </p:sp>
      <p:pic>
        <p:nvPicPr>
          <p:cNvPr id="113667" name="Picture 25" descr="پمپ پلانجر"/>
          <p:cNvPicPr>
            <a:picLocks noChangeAspect="1" noChangeArrowheads="1"/>
          </p:cNvPicPr>
          <p:nvPr/>
        </p:nvPicPr>
        <p:blipFill>
          <a:blip r:embed="rId2" cstate="print"/>
          <a:srcRect t="3242" b="7845"/>
          <a:stretch>
            <a:fillRect/>
          </a:stretch>
        </p:blipFill>
        <p:spPr bwMode="auto">
          <a:xfrm>
            <a:off x="1447800" y="1447800"/>
            <a:ext cx="56388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1"/>
          <p:cNvSpPr>
            <a:spLocks noChangeArrowheads="1"/>
          </p:cNvSpPr>
          <p:nvPr/>
        </p:nvSpPr>
        <p:spPr bwMode="auto">
          <a:xfrm>
            <a:off x="609600" y="304800"/>
            <a:ext cx="8153400" cy="4616450"/>
          </a:xfrm>
          <a:prstGeom prst="rect">
            <a:avLst/>
          </a:prstGeom>
          <a:noFill/>
          <a:ln w="9525">
            <a:noFill/>
            <a:miter lim="800000"/>
            <a:headEnd/>
            <a:tailEnd/>
          </a:ln>
        </p:spPr>
        <p:txBody>
          <a:bodyPr anchor="ctr">
            <a:spAutoFit/>
          </a:bodyPr>
          <a:lstStyle/>
          <a:p>
            <a:pPr algn="justLow" rtl="1" eaLnBrk="0" hangingPunct="0">
              <a:lnSpc>
                <a:spcPct val="150000"/>
              </a:lnSpc>
            </a:pPr>
            <a:r>
              <a:rPr lang="ar-SA" sz="2800" b="1">
                <a:ea typeface="Calibri" pitchFamily="34" charset="0"/>
                <a:cs typeface="B Lotus" pitchFamily="2" charset="-78"/>
              </a:rPr>
              <a:t>پمپ هاي پلانچر يا پمپ هاي پيستوني رفت و برگشتي با ظرفيت بالا در هيدروليک صنعتي کاربرد دارند. ظرفيت برخي از اين پمپ ها به حدود چند صد گالن بر دقيقه مي رسد.</a:t>
            </a:r>
            <a:endParaRPr lang="en-US" sz="2800" b="1">
              <a:ea typeface="Calibri" pitchFamily="34" charset="0"/>
              <a:cs typeface="B Lotus" pitchFamily="2" charset="-78"/>
            </a:endParaRPr>
          </a:p>
          <a:p>
            <a:pPr algn="justLow" rtl="1" eaLnBrk="0" hangingPunct="0">
              <a:lnSpc>
                <a:spcPct val="150000"/>
              </a:lnSpc>
            </a:pPr>
            <a:r>
              <a:rPr lang="ar-SA" sz="2800" b="1">
                <a:ea typeface="Calibri" pitchFamily="34" charset="0"/>
                <a:cs typeface="B Lotus" pitchFamily="2" charset="-78"/>
              </a:rPr>
              <a:t>پيستون ها در فضاي بالاي يک محور بادامکي (شامل تعدادي رولبرينگ خارج از مرکز) در آرايش خطي قرار گرفته اند. ورود و خروج سيال به سيلندر ها از طريق سوپاپ ها(شير هاي يک ترفه) انجام مي گيرد.</a:t>
            </a:r>
            <a:endParaRPr lang="ar-SA" sz="2800" b="1">
              <a:cs typeface="B Lotus" pitchFamily="2" charset="-78"/>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endParaRPr lang="fa-IR" smtClean="0"/>
          </a:p>
        </p:txBody>
      </p:sp>
      <p:pic>
        <p:nvPicPr>
          <p:cNvPr id="115715" name="Content Placeholder 3"/>
          <p:cNvPicPr>
            <a:picLocks noGrp="1" noChangeAspect="1" noChangeArrowheads="1"/>
          </p:cNvPicPr>
          <p:nvPr>
            <p:ph idx="1"/>
          </p:nvPr>
        </p:nvPicPr>
        <p:blipFill>
          <a:blip r:embed="rId2" cstate="print"/>
          <a:srcRect l="17969" t="10417" r="14063" b="4167"/>
          <a:stretch>
            <a:fillRect/>
          </a:stretch>
        </p:blipFill>
        <p:spPr>
          <a:xfrm>
            <a:off x="1371600" y="228600"/>
            <a:ext cx="6872288" cy="6477000"/>
          </a:xfr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
          <p:cNvSpPr>
            <a:spLocks noChangeArrowheads="1"/>
          </p:cNvSpPr>
          <p:nvPr/>
        </p:nvSpPr>
        <p:spPr bwMode="auto">
          <a:xfrm>
            <a:off x="2743200" y="381000"/>
            <a:ext cx="5897563" cy="523875"/>
          </a:xfrm>
          <a:prstGeom prst="rect">
            <a:avLst/>
          </a:prstGeom>
          <a:noFill/>
          <a:ln w="9525">
            <a:noFill/>
            <a:miter lim="800000"/>
            <a:headEnd/>
            <a:tailEnd/>
          </a:ln>
        </p:spPr>
        <p:txBody>
          <a:bodyPr wrap="none" anchor="ctr">
            <a:spAutoFit/>
          </a:bodyPr>
          <a:lstStyle/>
          <a:p>
            <a:pPr algn="justLow" rtl="1" eaLnBrk="0" hangingPunct="0"/>
            <a:r>
              <a:rPr lang="ar-SA" sz="2800" b="1">
                <a:solidFill>
                  <a:srgbClr val="800000"/>
                </a:solidFill>
                <a:ea typeface="Calibri" pitchFamily="34" charset="0"/>
                <a:cs typeface="B Lotus" pitchFamily="2" charset="-78"/>
              </a:rPr>
              <a:t>راندمان پمپ ها (</a:t>
            </a:r>
            <a:r>
              <a:rPr lang="en-US" sz="2800" b="1">
                <a:solidFill>
                  <a:srgbClr val="800000"/>
                </a:solidFill>
                <a:latin typeface="Tahoma" pitchFamily="34" charset="0"/>
                <a:ea typeface="Calibri" pitchFamily="34" charset="0"/>
                <a:cs typeface="B Lotus" pitchFamily="2" charset="-78"/>
              </a:rPr>
              <a:t>Pump performance</a:t>
            </a:r>
            <a:r>
              <a:rPr lang="ar-SA" sz="2800" b="1">
                <a:solidFill>
                  <a:srgbClr val="800000"/>
                </a:solidFill>
                <a:ea typeface="Calibri" pitchFamily="34" charset="0"/>
                <a:cs typeface="B Lotus" pitchFamily="2" charset="-78"/>
              </a:rPr>
              <a:t>):</a:t>
            </a:r>
            <a:endParaRPr lang="ar-SA" sz="2800">
              <a:cs typeface="B Lotus" pitchFamily="2" charset="-78"/>
            </a:endParaRPr>
          </a:p>
        </p:txBody>
      </p:sp>
      <p:sp>
        <p:nvSpPr>
          <p:cNvPr id="116739" name="Rectangle 2"/>
          <p:cNvSpPr>
            <a:spLocks noChangeArrowheads="1"/>
          </p:cNvSpPr>
          <p:nvPr/>
        </p:nvSpPr>
        <p:spPr bwMode="auto">
          <a:xfrm>
            <a:off x="381000" y="1447800"/>
            <a:ext cx="8229600" cy="1384300"/>
          </a:xfrm>
          <a:prstGeom prst="rect">
            <a:avLst/>
          </a:prstGeom>
          <a:noFill/>
          <a:ln w="9525">
            <a:noFill/>
            <a:miter lim="800000"/>
            <a:headEnd/>
            <a:tailEnd/>
          </a:ln>
        </p:spPr>
        <p:txBody>
          <a:bodyPr anchor="ctr">
            <a:spAutoFit/>
          </a:bodyPr>
          <a:lstStyle/>
          <a:p>
            <a:pPr algn="justLow" rtl="1" eaLnBrk="0" hangingPunct="0"/>
            <a:r>
              <a:rPr lang="ar-SA" sz="2800">
                <a:ea typeface="Calibri" pitchFamily="34" charset="0"/>
                <a:cs typeface="B Lotus" pitchFamily="2" charset="-78"/>
              </a:rPr>
              <a:t>بازده يک پمپ بطور کلي به ميزان تلرانسها و دقت بکار رفته در ساخت ، وضعيت مکانيکي اجزاء و بالانس فشار بستگي دارد. در مورد پمپ ها سه نوع بازده محاسبه مي شود:</a:t>
            </a:r>
          </a:p>
        </p:txBody>
      </p:sp>
      <p:sp>
        <p:nvSpPr>
          <p:cNvPr id="116740" name="Rectangle 3"/>
          <p:cNvSpPr>
            <a:spLocks noChangeArrowheads="1"/>
          </p:cNvSpPr>
          <p:nvPr/>
        </p:nvSpPr>
        <p:spPr bwMode="auto">
          <a:xfrm>
            <a:off x="304800" y="3276600"/>
            <a:ext cx="8610600" cy="1816100"/>
          </a:xfrm>
          <a:prstGeom prst="rect">
            <a:avLst/>
          </a:prstGeom>
          <a:noFill/>
          <a:ln w="9525">
            <a:noFill/>
            <a:miter lim="800000"/>
            <a:headEnd/>
            <a:tailEnd/>
          </a:ln>
        </p:spPr>
        <p:txBody>
          <a:bodyPr anchor="ctr">
            <a:spAutoFit/>
          </a:bodyPr>
          <a:lstStyle/>
          <a:p>
            <a:pPr algn="r" rtl="1" eaLnBrk="0" hangingPunct="0"/>
            <a:r>
              <a:rPr lang="ar-SA" sz="2800">
                <a:solidFill>
                  <a:srgbClr val="000080"/>
                </a:solidFill>
                <a:ea typeface="Calibri" pitchFamily="34" charset="0"/>
                <a:cs typeface="B Lotus" pitchFamily="2" charset="-78"/>
              </a:rPr>
              <a:t>1-</a:t>
            </a:r>
            <a:r>
              <a:rPr lang="ar-SA" sz="2800">
                <a:ea typeface="Calibri" pitchFamily="34" charset="0"/>
                <a:cs typeface="B Lotus" pitchFamily="2" charset="-78"/>
              </a:rPr>
              <a:t> بازده حجمي که مشخص کننده ميزان نشتي در پمپ است و از رابطه زير بدست مي آيد</a:t>
            </a:r>
            <a:r>
              <a:rPr lang="fa-IR" sz="2800">
                <a:ea typeface="Calibri" pitchFamily="34" charset="0"/>
                <a:cs typeface="B Lotus" pitchFamily="2" charset="-78"/>
              </a:rPr>
              <a:t>.</a:t>
            </a:r>
          </a:p>
          <a:p>
            <a:pPr algn="r" rtl="1" eaLnBrk="0" hangingPunct="0"/>
            <a:endParaRPr lang="en-US" sz="2800">
              <a:ea typeface="Calibri" pitchFamily="34" charset="0"/>
              <a:cs typeface="B Lotus" pitchFamily="2" charset="-78"/>
            </a:endParaRPr>
          </a:p>
          <a:p>
            <a:pPr algn="r" rtl="1" eaLnBrk="0" hangingPunct="0"/>
            <a:r>
              <a:rPr lang="ar-SA" sz="2800">
                <a:solidFill>
                  <a:srgbClr val="FF0000"/>
                </a:solidFill>
                <a:ea typeface="Calibri" pitchFamily="34" charset="0"/>
                <a:cs typeface="B Lotus" pitchFamily="2" charset="-78"/>
              </a:rPr>
              <a:t>( دبي تئوري كه پمپ بايد توليد كند /ميزان دبی حقيقی پمپ</a:t>
            </a:r>
            <a:r>
              <a:rPr lang="ar-SA" sz="2800">
                <a:solidFill>
                  <a:srgbClr val="FF0000"/>
                </a:solidFill>
                <a:latin typeface="Calibri" pitchFamily="34" charset="0"/>
                <a:ea typeface="Calibri" pitchFamily="34" charset="0"/>
                <a:cs typeface="B Lotus" pitchFamily="2" charset="-78"/>
              </a:rPr>
              <a:t> </a:t>
            </a:r>
            <a:r>
              <a:rPr lang="ar-SA" sz="2800">
                <a:solidFill>
                  <a:srgbClr val="FF0000"/>
                </a:solidFill>
                <a:ea typeface="Calibri" pitchFamily="34" charset="0"/>
                <a:cs typeface="B Lotus" pitchFamily="2" charset="-78"/>
              </a:rPr>
              <a:t> )=بازده حجمي</a:t>
            </a:r>
            <a:endParaRPr lang="ar-SA" sz="2800">
              <a:solidFill>
                <a:srgbClr val="FF0000"/>
              </a:solidFill>
              <a:cs typeface="B Lotus" pitchFamily="2" charset="-78"/>
            </a:endParaRPr>
          </a:p>
        </p:txBody>
      </p:sp>
      <p:pic>
        <p:nvPicPr>
          <p:cNvPr id="116741" name="Picture 5"/>
          <p:cNvPicPr>
            <a:picLocks noChangeAspect="1" noChangeArrowheads="1"/>
          </p:cNvPicPr>
          <p:nvPr/>
        </p:nvPicPr>
        <p:blipFill>
          <a:blip r:embed="rId2" cstate="print"/>
          <a:srcRect l="53906" t="65732" r="16406" b="27084"/>
          <a:stretch>
            <a:fillRect/>
          </a:stretch>
        </p:blipFill>
        <p:spPr bwMode="auto">
          <a:xfrm>
            <a:off x="4800600" y="5181600"/>
            <a:ext cx="4198938"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
          <p:cNvSpPr>
            <a:spLocks noChangeArrowheads="1"/>
          </p:cNvSpPr>
          <p:nvPr/>
        </p:nvSpPr>
        <p:spPr bwMode="auto">
          <a:xfrm>
            <a:off x="0" y="685800"/>
            <a:ext cx="8839200" cy="1754188"/>
          </a:xfrm>
          <a:prstGeom prst="rect">
            <a:avLst/>
          </a:prstGeom>
          <a:noFill/>
          <a:ln w="9525">
            <a:noFill/>
            <a:miter lim="800000"/>
            <a:headEnd/>
            <a:tailEnd/>
          </a:ln>
        </p:spPr>
        <p:txBody>
          <a:bodyPr anchor="ctr">
            <a:spAutoFit/>
          </a:bodyPr>
          <a:lstStyle/>
          <a:p>
            <a:pPr algn="ctr" rtl="1" eaLnBrk="0" hangingPunct="0"/>
            <a:r>
              <a:rPr lang="ar-SA" sz="2800">
                <a:solidFill>
                  <a:srgbClr val="000080"/>
                </a:solidFill>
                <a:latin typeface="Tahoma" pitchFamily="34" charset="0"/>
                <a:ea typeface="Calibri" pitchFamily="34" charset="0"/>
                <a:cs typeface="B Lotus" pitchFamily="2" charset="-78"/>
              </a:rPr>
              <a:t>2-</a:t>
            </a:r>
            <a:r>
              <a:rPr lang="ar-SA" sz="2800">
                <a:latin typeface="Tahoma" pitchFamily="34" charset="0"/>
                <a:ea typeface="Calibri" pitchFamily="34" charset="0"/>
                <a:cs typeface="B Lotus" pitchFamily="2" charset="-78"/>
              </a:rPr>
              <a:t> بازده مکانيکي که مشخص کننده ميزان اتلاف انرژي در اثر عواملي مانند اصطکاک در ياتاقان ها و اجزاي درگير و همچنين اغتشاش در سيال مي باشد.</a:t>
            </a:r>
            <a:endParaRPr lang="fa-IR" sz="2800">
              <a:latin typeface="Tahoma" pitchFamily="34" charset="0"/>
              <a:ea typeface="Calibri" pitchFamily="34" charset="0"/>
              <a:cs typeface="B Lotus" pitchFamily="2" charset="-78"/>
            </a:endParaRPr>
          </a:p>
          <a:p>
            <a:pPr algn="ctr" rtl="1" eaLnBrk="0" hangingPunct="0"/>
            <a:endParaRPr lang="en-US" sz="2800">
              <a:ea typeface="Calibri" pitchFamily="34" charset="0"/>
              <a:cs typeface="B Lotus" pitchFamily="2" charset="-78"/>
            </a:endParaRPr>
          </a:p>
          <a:p>
            <a:pPr algn="ctr" rtl="1" eaLnBrk="0" hangingPunct="0"/>
            <a:r>
              <a:rPr lang="ar-SA" sz="2400">
                <a:solidFill>
                  <a:srgbClr val="FF0000"/>
                </a:solidFill>
                <a:ea typeface="Calibri" pitchFamily="34" charset="0"/>
                <a:cs typeface="B Lotus" pitchFamily="2" charset="-78"/>
              </a:rPr>
              <a:t>(قدرت حقيقی داده شده به پمپ /قدرت تئوری مورد نياز جهت کار پمپ ) = بازده مکانيکي</a:t>
            </a:r>
            <a:endParaRPr lang="ar-SA" sz="2400">
              <a:solidFill>
                <a:srgbClr val="FF0000"/>
              </a:solidFill>
              <a:cs typeface="B Lotus" pitchFamily="2" charset="-78"/>
            </a:endParaRPr>
          </a:p>
        </p:txBody>
      </p:sp>
      <p:sp>
        <p:nvSpPr>
          <p:cNvPr id="1028" name="Rectangle 2"/>
          <p:cNvSpPr>
            <a:spLocks noChangeArrowheads="1"/>
          </p:cNvSpPr>
          <p:nvPr/>
        </p:nvSpPr>
        <p:spPr bwMode="auto">
          <a:xfrm>
            <a:off x="457200" y="3657600"/>
            <a:ext cx="8001000" cy="954088"/>
          </a:xfrm>
          <a:prstGeom prst="rect">
            <a:avLst/>
          </a:prstGeom>
          <a:noFill/>
          <a:ln w="9525">
            <a:noFill/>
            <a:miter lim="800000"/>
            <a:headEnd/>
            <a:tailEnd/>
          </a:ln>
        </p:spPr>
        <p:txBody>
          <a:bodyPr>
            <a:spAutoFit/>
          </a:bodyPr>
          <a:lstStyle/>
          <a:p>
            <a:pPr algn="r"/>
            <a:r>
              <a:rPr lang="fa-IR" sz="2800">
                <a:cs typeface="B Lotus" pitchFamily="2" charset="-78"/>
              </a:rPr>
              <a:t>3</a:t>
            </a:r>
            <a:r>
              <a:rPr lang="ar-SA" sz="2800">
                <a:cs typeface="B Lotus" pitchFamily="2" charset="-78"/>
              </a:rPr>
              <a:t>- بازده کلي که مشخص کننده کل اتلاف انرژي در يک پمپ بوده و برابر حاصضرب بازده مکانيکي در بازده حجمي مي باشد.</a:t>
            </a:r>
            <a:endParaRPr lang="fa-IR" sz="2800">
              <a:cs typeface="B Lotus" pitchFamily="2" charset="-78"/>
            </a:endParaRPr>
          </a:p>
        </p:txBody>
      </p:sp>
      <p:sp>
        <p:nvSpPr>
          <p:cNvPr id="1029" name="Rectangle 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fa-IR"/>
          </a:p>
        </p:txBody>
      </p:sp>
      <p:graphicFrame>
        <p:nvGraphicFramePr>
          <p:cNvPr id="1026" name="Object 2"/>
          <p:cNvGraphicFramePr>
            <a:graphicFrameLocks noChangeAspect="1"/>
          </p:cNvGraphicFramePr>
          <p:nvPr/>
        </p:nvGraphicFramePr>
        <p:xfrm>
          <a:off x="838200" y="4572000"/>
          <a:ext cx="1971675" cy="884238"/>
        </p:xfrm>
        <a:graphic>
          <a:graphicData uri="http://schemas.openxmlformats.org/presentationml/2006/ole">
            <p:oleObj spid="_x0000_s1026" name="Equation" r:id="rId3" imgW="863280" imgH="457200" progId="Equation.3">
              <p:embed/>
            </p:oleObj>
          </a:graphicData>
        </a:graphic>
      </p:graphicFrame>
      <p:pic>
        <p:nvPicPr>
          <p:cNvPr id="1030" name="Picture 5"/>
          <p:cNvPicPr>
            <a:picLocks noChangeAspect="1" noChangeArrowheads="1"/>
          </p:cNvPicPr>
          <p:nvPr/>
        </p:nvPicPr>
        <p:blipFill>
          <a:blip r:embed="rId4" cstate="print"/>
          <a:srcRect l="53906" t="52083" r="16406" b="40015"/>
          <a:stretch>
            <a:fillRect/>
          </a:stretch>
        </p:blipFill>
        <p:spPr bwMode="auto">
          <a:xfrm>
            <a:off x="4343400" y="4953000"/>
            <a:ext cx="4198938" cy="838200"/>
          </a:xfrm>
          <a:prstGeom prst="rect">
            <a:avLst/>
          </a:prstGeom>
          <a:noFill/>
          <a:ln w="9525">
            <a:noFill/>
            <a:miter lim="800000"/>
            <a:headEnd/>
            <a:tailEnd/>
          </a:ln>
        </p:spPr>
      </p:pic>
      <p:pic>
        <p:nvPicPr>
          <p:cNvPr id="1031" name="Picture 5"/>
          <p:cNvPicPr>
            <a:picLocks noChangeAspect="1" noChangeArrowheads="1"/>
          </p:cNvPicPr>
          <p:nvPr/>
        </p:nvPicPr>
        <p:blipFill>
          <a:blip r:embed="rId4" cstate="print"/>
          <a:srcRect l="53906" t="59267" r="16406" b="33549"/>
          <a:stretch>
            <a:fillRect/>
          </a:stretch>
        </p:blipFill>
        <p:spPr bwMode="auto">
          <a:xfrm>
            <a:off x="4267200" y="2362200"/>
            <a:ext cx="4198938" cy="762000"/>
          </a:xfrm>
          <a:prstGeom prst="rect">
            <a:avLst/>
          </a:prstGeom>
          <a:noFill/>
          <a:ln w="9525">
            <a:noFill/>
            <a:miter lim="800000"/>
            <a:headEnd/>
            <a:tailEnd/>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4114800" y="152400"/>
            <a:ext cx="4572000" cy="954088"/>
          </a:xfrm>
          <a:prstGeom prst="rect">
            <a:avLst/>
          </a:prstGeom>
          <a:noFill/>
          <a:ln w="9525">
            <a:noFill/>
            <a:miter lim="800000"/>
            <a:headEnd/>
            <a:tailEnd/>
          </a:ln>
        </p:spPr>
        <p:txBody>
          <a:bodyPr wrap="none" anchor="ctr">
            <a:spAutoFit/>
          </a:bodyPr>
          <a:lstStyle/>
          <a:p>
            <a:pPr algn="r" rtl="1" eaLnBrk="0" hangingPunct="0"/>
            <a:r>
              <a:rPr lang="ar-SA" sz="2800" b="1">
                <a:solidFill>
                  <a:srgbClr val="FF0000"/>
                </a:solidFill>
                <a:ea typeface="Calibri" pitchFamily="34" charset="0"/>
                <a:cs typeface="B Lotus" pitchFamily="2" charset="-78"/>
              </a:rPr>
              <a:t>فرمولهاي محاسباتي مربوط به پمپ ها</a:t>
            </a:r>
            <a:endParaRPr lang="en-US" sz="2800">
              <a:ea typeface="Calibri" pitchFamily="34" charset="0"/>
              <a:cs typeface="B Lotus" pitchFamily="2" charset="-78"/>
            </a:endParaRPr>
          </a:p>
          <a:p>
            <a:pPr algn="r" eaLnBrk="0" hangingPunct="0"/>
            <a:endParaRPr lang="en-US" sz="2800">
              <a:ea typeface="Calibri" pitchFamily="34" charset="0"/>
              <a:cs typeface="B Lotus" pitchFamily="2" charset="-78"/>
            </a:endParaRPr>
          </a:p>
        </p:txBody>
      </p:sp>
      <p:graphicFrame>
        <p:nvGraphicFramePr>
          <p:cNvPr id="2050" name="Object 1"/>
          <p:cNvGraphicFramePr>
            <a:graphicFrameLocks noChangeAspect="1"/>
          </p:cNvGraphicFramePr>
          <p:nvPr/>
        </p:nvGraphicFramePr>
        <p:xfrm>
          <a:off x="990600" y="685800"/>
          <a:ext cx="2624138" cy="715963"/>
        </p:xfrm>
        <a:graphic>
          <a:graphicData uri="http://schemas.openxmlformats.org/presentationml/2006/ole">
            <p:oleObj spid="_x0000_s2050" name="Equation" r:id="rId3" imgW="863280" imgH="241200" progId="Equation.3">
              <p:embed/>
            </p:oleObj>
          </a:graphicData>
        </a:graphic>
      </p:graphicFrame>
      <p:pic>
        <p:nvPicPr>
          <p:cNvPr id="2052" name="Picture 6"/>
          <p:cNvPicPr>
            <a:picLocks noChangeAspect="1" noChangeArrowheads="1"/>
          </p:cNvPicPr>
          <p:nvPr/>
        </p:nvPicPr>
        <p:blipFill>
          <a:blip r:embed="rId4" cstate="print"/>
          <a:srcRect l="39063" t="50000" r="18750" b="22917"/>
          <a:stretch>
            <a:fillRect/>
          </a:stretch>
        </p:blipFill>
        <p:spPr bwMode="auto">
          <a:xfrm>
            <a:off x="1676400" y="2014538"/>
            <a:ext cx="7051675" cy="3395662"/>
          </a:xfrm>
          <a:prstGeom prst="rect">
            <a:avLst/>
          </a:prstGeom>
          <a:noFill/>
          <a:ln w="9525">
            <a:noFill/>
            <a:miter lim="800000"/>
            <a:headEnd/>
            <a:tailEnd/>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fa-IR"/>
          </a:p>
        </p:txBody>
      </p:sp>
      <p:graphicFrame>
        <p:nvGraphicFramePr>
          <p:cNvPr id="3074" name="Object 1"/>
          <p:cNvGraphicFramePr>
            <a:graphicFrameLocks noChangeAspect="1"/>
          </p:cNvGraphicFramePr>
          <p:nvPr/>
        </p:nvGraphicFramePr>
        <p:xfrm>
          <a:off x="184150" y="457200"/>
          <a:ext cx="2635250" cy="1466850"/>
        </p:xfrm>
        <a:graphic>
          <a:graphicData uri="http://schemas.openxmlformats.org/presentationml/2006/ole">
            <p:oleObj spid="_x0000_s3074" name="Equation" r:id="rId3" imgW="774360" imgH="431640" progId="Equation.3">
              <p:embed/>
            </p:oleObj>
          </a:graphicData>
        </a:graphic>
      </p:graphicFrame>
      <p:pic>
        <p:nvPicPr>
          <p:cNvPr id="3076" name="Picture 3"/>
          <p:cNvPicPr>
            <a:picLocks noChangeAspect="1" noChangeArrowheads="1"/>
          </p:cNvPicPr>
          <p:nvPr/>
        </p:nvPicPr>
        <p:blipFill>
          <a:blip r:embed="rId4" cstate="print"/>
          <a:srcRect l="55469" t="43750" r="16406" b="29167"/>
          <a:stretch>
            <a:fillRect/>
          </a:stretch>
        </p:blipFill>
        <p:spPr bwMode="auto">
          <a:xfrm>
            <a:off x="4267200" y="1828800"/>
            <a:ext cx="4648200" cy="3357563"/>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p:cNvSpPr>
            <a:spLocks noChangeArrowheads="1"/>
          </p:cNvSpPr>
          <p:nvPr/>
        </p:nvSpPr>
        <p:spPr bwMode="auto">
          <a:xfrm>
            <a:off x="4935538" y="609600"/>
            <a:ext cx="4208462" cy="523875"/>
          </a:xfrm>
          <a:prstGeom prst="rect">
            <a:avLst/>
          </a:prstGeom>
          <a:noFill/>
          <a:ln w="9525">
            <a:noFill/>
            <a:miter lim="800000"/>
            <a:headEnd/>
            <a:tailEnd/>
          </a:ln>
        </p:spPr>
        <p:txBody>
          <a:bodyPr wrap="none" anchor="ctr">
            <a:spAutoFit/>
          </a:bodyPr>
          <a:lstStyle/>
          <a:p>
            <a:pPr algn="r" rtl="1"/>
            <a:r>
              <a:rPr lang="ar-SA" sz="2800" b="1" u="sng">
                <a:latin typeface="Times New Roman" pitchFamily="18" charset="0"/>
                <a:ea typeface="Calibri" pitchFamily="34" charset="0"/>
                <a:cs typeface="B Zar" pitchFamily="2" charset="-78"/>
              </a:rPr>
              <a:t>نحوه انتخاب پمپهاي هيدروليك</a:t>
            </a:r>
            <a:endParaRPr lang="ar-SA" sz="2800" u="sng">
              <a:latin typeface="Arial" pitchFamily="34" charset="0"/>
              <a:ea typeface="Calibri" pitchFamily="34" charset="0"/>
              <a:cs typeface="B Zar" pitchFamily="2" charset="-78"/>
            </a:endParaRPr>
          </a:p>
        </p:txBody>
      </p:sp>
      <p:sp>
        <p:nvSpPr>
          <p:cNvPr id="117763" name="Rectangle 3"/>
          <p:cNvSpPr>
            <a:spLocks noChangeArrowheads="1"/>
          </p:cNvSpPr>
          <p:nvPr/>
        </p:nvSpPr>
        <p:spPr bwMode="auto">
          <a:xfrm>
            <a:off x="0" y="685800"/>
            <a:ext cx="9144000" cy="3924300"/>
          </a:xfrm>
          <a:prstGeom prst="rect">
            <a:avLst/>
          </a:prstGeom>
          <a:noFill/>
          <a:ln w="9525">
            <a:noFill/>
            <a:miter lim="800000"/>
            <a:headEnd/>
            <a:tailEnd/>
          </a:ln>
        </p:spPr>
        <p:txBody>
          <a:bodyPr anchor="ctr">
            <a:spAutoFit/>
          </a:bodyPr>
          <a:lstStyle/>
          <a:p>
            <a:pPr algn="r" rtl="1">
              <a:lnSpc>
                <a:spcPct val="150000"/>
              </a:lnSpc>
            </a:pPr>
            <a:endParaRPr lang="en-US" sz="2400" b="1">
              <a:latin typeface="Times New Roman" pitchFamily="18" charset="0"/>
              <a:ea typeface="Calibri" pitchFamily="34" charset="0"/>
              <a:cs typeface="B Zar" pitchFamily="2" charset="-78"/>
            </a:endParaRPr>
          </a:p>
          <a:p>
            <a:pPr algn="r" rtl="1">
              <a:lnSpc>
                <a:spcPct val="150000"/>
              </a:lnSpc>
            </a:pPr>
            <a:endParaRPr lang="en-US" sz="2400" b="1">
              <a:latin typeface="Times New Roman" pitchFamily="18" charset="0"/>
              <a:ea typeface="Calibri" pitchFamily="34" charset="0"/>
              <a:cs typeface="B Zar" pitchFamily="2" charset="-78"/>
            </a:endParaRPr>
          </a:p>
          <a:p>
            <a:pPr algn="r" rtl="1">
              <a:lnSpc>
                <a:spcPct val="150000"/>
              </a:lnSpc>
            </a:pPr>
            <a:r>
              <a:rPr lang="ar-SA" sz="2400" b="1">
                <a:latin typeface="Times New Roman" pitchFamily="18" charset="0"/>
                <a:ea typeface="Calibri" pitchFamily="34" charset="0"/>
                <a:cs typeface="B Zar" pitchFamily="2" charset="-78"/>
              </a:rPr>
              <a:t>اولين مرحله در انتخاب مدار تغذيه و تعيين پمپ مناسب براي يك كاربرد معين در سيستمهاي هيدروليك، بررسي ميزان فشار و جريان مورد نياز در مدار است. ابتدا منحني هاي جريان و فشار در يك سيكل زماني بايد بررسي شود. سپس همزماني مصرف درالمانهاي مختلف تعيين گردد. بدين نحو حداكثر جريان مورد نياز مشخص ميگردد. براي تعيين يك مدار تغذيه مناسب به موارد ذيل بايد توجه نمود:</a:t>
            </a:r>
            <a:endParaRPr lang="ar-SA" sz="2400" b="1">
              <a:latin typeface="Arial"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ChangeArrowheads="1"/>
          </p:cNvSpPr>
          <p:nvPr/>
        </p:nvSpPr>
        <p:spPr bwMode="auto">
          <a:xfrm>
            <a:off x="0" y="685800"/>
            <a:ext cx="9144000" cy="5032375"/>
          </a:xfrm>
          <a:prstGeom prst="rect">
            <a:avLst/>
          </a:prstGeom>
          <a:noFill/>
          <a:ln w="9525">
            <a:noFill/>
            <a:miter lim="800000"/>
            <a:headEnd/>
            <a:tailEnd/>
          </a:ln>
        </p:spPr>
        <p:txBody>
          <a:bodyPr anchor="ctr">
            <a:spAutoFit/>
          </a:bodyPr>
          <a:lstStyle/>
          <a:p>
            <a:pPr algn="r" rtl="1">
              <a:lnSpc>
                <a:spcPct val="150000"/>
              </a:lnSpc>
            </a:pPr>
            <a:endParaRPr lang="en-US" sz="2400" b="1">
              <a:solidFill>
                <a:schemeClr val="bg1"/>
              </a:solidFill>
              <a:latin typeface="Times New Roman" pitchFamily="18" charset="0"/>
              <a:ea typeface="Calibri" pitchFamily="34" charset="0"/>
              <a:cs typeface="B Zar" pitchFamily="2" charset="-78"/>
            </a:endParaRPr>
          </a:p>
          <a:p>
            <a:pPr algn="r" rtl="1">
              <a:lnSpc>
                <a:spcPct val="150000"/>
              </a:lnSpc>
            </a:pPr>
            <a:r>
              <a:rPr lang="ar-SA" sz="2400" b="1">
                <a:ea typeface="Calibri" pitchFamily="34" charset="0"/>
                <a:cs typeface="B Zar" pitchFamily="2" charset="-78"/>
              </a:rPr>
              <a:t>1) در سايزينگ پمپ ها در عمل حدود ده درصد به دبي تعيين شده از طريق محاسبات تئوريك اضافه مينمايند.</a:t>
            </a:r>
            <a:endParaRPr lang="en-US" sz="2400" b="1">
              <a:ea typeface="Calibri" pitchFamily="34" charset="0"/>
              <a:cs typeface="B Zar" pitchFamily="2" charset="-78"/>
            </a:endParaRPr>
          </a:p>
          <a:p>
            <a:pPr algn="r" rtl="1">
              <a:lnSpc>
                <a:spcPct val="150000"/>
              </a:lnSpc>
            </a:pPr>
            <a:r>
              <a:rPr lang="fa-IR" sz="2400" b="1">
                <a:ea typeface="Calibri" pitchFamily="34" charset="0"/>
                <a:cs typeface="B Zar" pitchFamily="2" charset="-78"/>
              </a:rPr>
              <a:t>2) د</a:t>
            </a:r>
            <a:r>
              <a:rPr lang="ar-SA" sz="2400" b="1">
                <a:ea typeface="Calibri" pitchFamily="34" charset="0"/>
                <a:cs typeface="B Zar" pitchFamily="2" charset="-78"/>
              </a:rPr>
              <a:t>ر انتخاب شير اطمينان (فشار شكن)، فشار تنظيمي بايد ده درصد بيشتر از فشار كاري سيستم باشد.</a:t>
            </a:r>
            <a:endParaRPr lang="en-US" sz="2400" b="1">
              <a:ea typeface="Calibri" pitchFamily="34" charset="0"/>
              <a:cs typeface="B Zar" pitchFamily="2" charset="-78"/>
            </a:endParaRPr>
          </a:p>
          <a:p>
            <a:pPr algn="r" rtl="1">
              <a:lnSpc>
                <a:spcPct val="150000"/>
              </a:lnSpc>
            </a:pPr>
            <a:r>
              <a:rPr lang="ar-SA" sz="2400" b="1">
                <a:ea typeface="Calibri" pitchFamily="34" charset="0"/>
                <a:cs typeface="B Zar" pitchFamily="2" charset="-78"/>
              </a:rPr>
              <a:t>هر دو مورد (1) و (2) باعث ميشود توان بيشتري در سيستم هيدروليك تزريق شود.</a:t>
            </a:r>
            <a:endParaRPr lang="en-US" sz="2400" b="1">
              <a:ea typeface="Calibri" pitchFamily="34" charset="0"/>
              <a:cs typeface="B Zar" pitchFamily="2" charset="-78"/>
            </a:endParaRPr>
          </a:p>
          <a:p>
            <a:pPr algn="r" rtl="1">
              <a:lnSpc>
                <a:spcPct val="150000"/>
              </a:lnSpc>
            </a:pPr>
            <a:r>
              <a:rPr lang="fa-IR" sz="2400" b="1">
                <a:ea typeface="Calibri" pitchFamily="34" charset="0"/>
                <a:cs typeface="B Zar" pitchFamily="2" charset="-78"/>
              </a:rPr>
              <a:t>3) </a:t>
            </a:r>
            <a:r>
              <a:rPr lang="ar-SA" sz="2400" b="1">
                <a:ea typeface="Calibri" pitchFamily="34" charset="0"/>
                <a:cs typeface="B Zar" pitchFamily="2" charset="-78"/>
              </a:rPr>
              <a:t>اگر دبي پمپ در يك دور مشخص ( مثلا </a:t>
            </a:r>
            <a:r>
              <a:rPr lang="en-US" sz="2400" b="1" i="1">
                <a:ea typeface="Calibri" pitchFamily="34" charset="0"/>
                <a:cs typeface="B Zar" pitchFamily="2" charset="-78"/>
              </a:rPr>
              <a:t>1500 rpm</a:t>
            </a:r>
            <a:r>
              <a:rPr lang="ar-SA" sz="2400" b="1">
                <a:ea typeface="Calibri" pitchFamily="34" charset="0"/>
                <a:cs typeface="B Zar" pitchFamily="2" charset="-78"/>
              </a:rPr>
              <a:t> ) ارائه شده باشد، براي بدست آوردن دبي پمپ در دور كاري (مثلا </a:t>
            </a:r>
            <a:r>
              <a:rPr lang="en-US" sz="2400" b="1" i="1">
                <a:ea typeface="Calibri" pitchFamily="34" charset="0"/>
                <a:cs typeface="B Zar" pitchFamily="2" charset="-78"/>
              </a:rPr>
              <a:t>1440 rpm</a:t>
            </a:r>
            <a:r>
              <a:rPr lang="ar-SA" sz="2400" b="1">
                <a:ea typeface="Calibri" pitchFamily="34" charset="0"/>
                <a:cs typeface="B Zar" pitchFamily="2" charset="-78"/>
              </a:rPr>
              <a:t> ) از رابطه زير ميتوان استفاده نمود:</a:t>
            </a:r>
            <a:endParaRPr lang="en-US" sz="2400" b="1">
              <a:ea typeface="Calibri" pitchFamily="34" charset="0"/>
              <a:cs typeface="B Zar" pitchFamily="2" charset="-78"/>
            </a:endParaRPr>
          </a:p>
        </p:txBody>
      </p:sp>
      <p:sp>
        <p:nvSpPr>
          <p:cNvPr id="118787" name="Rectangle 4"/>
          <p:cNvSpPr>
            <a:spLocks noChangeArrowheads="1"/>
          </p:cNvSpPr>
          <p:nvPr/>
        </p:nvSpPr>
        <p:spPr bwMode="auto">
          <a:xfrm>
            <a:off x="4935538" y="0"/>
            <a:ext cx="4208462" cy="738188"/>
          </a:xfrm>
          <a:prstGeom prst="rect">
            <a:avLst/>
          </a:prstGeom>
          <a:noFill/>
          <a:ln w="9525">
            <a:noFill/>
            <a:miter lim="800000"/>
            <a:headEnd/>
            <a:tailEnd/>
          </a:ln>
        </p:spPr>
        <p:txBody>
          <a:bodyPr wrap="none" anchor="ctr">
            <a:spAutoFit/>
          </a:bodyPr>
          <a:lstStyle/>
          <a:p>
            <a:pPr algn="r" rtl="1">
              <a:lnSpc>
                <a:spcPct val="150000"/>
              </a:lnSpc>
            </a:pPr>
            <a:r>
              <a:rPr lang="ar-SA" sz="2800" b="1" u="sng">
                <a:solidFill>
                  <a:srgbClr val="FF0000"/>
                </a:solidFill>
                <a:latin typeface="Times New Roman" pitchFamily="18" charset="0"/>
                <a:ea typeface="Calibri" pitchFamily="34" charset="0"/>
                <a:cs typeface="B Zar" pitchFamily="2" charset="-78"/>
              </a:rPr>
              <a:t>نحوه انتخاب پمپهاي هيدروليك</a:t>
            </a:r>
            <a:endParaRPr lang="ar-SA" sz="2800" u="sng">
              <a:solidFill>
                <a:srgbClr val="FF0000"/>
              </a:solidFill>
              <a:latin typeface="Arial" pitchFamily="34" charset="0"/>
              <a:ea typeface="Calibri" pitchFamily="34" charset="0"/>
              <a:cs typeface="B Zar" pitchFamily="2" charset="-78"/>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0" y="685800"/>
            <a:ext cx="9144000" cy="2862263"/>
          </a:xfrm>
          <a:prstGeom prst="rect">
            <a:avLst/>
          </a:prstGeom>
          <a:noFill/>
          <a:ln w="9525">
            <a:noFill/>
            <a:miter lim="800000"/>
            <a:headEnd/>
            <a:tailEnd/>
          </a:ln>
        </p:spPr>
        <p:txBody>
          <a:bodyPr anchor="ctr">
            <a:spAutoFit/>
          </a:bodyPr>
          <a:lstStyle/>
          <a:p>
            <a:pPr algn="r" rtl="1">
              <a:lnSpc>
                <a:spcPct val="150000"/>
              </a:lnSpc>
            </a:pPr>
            <a:endParaRPr lang="en-US" sz="2400" b="1">
              <a:solidFill>
                <a:schemeClr val="bg1"/>
              </a:solidFill>
              <a:latin typeface="Times New Roman" pitchFamily="18" charset="0"/>
              <a:ea typeface="Calibri" pitchFamily="34" charset="0"/>
              <a:cs typeface="B Zar" pitchFamily="2" charset="-78"/>
            </a:endParaRPr>
          </a:p>
          <a:p>
            <a:pPr algn="r"/>
            <a:endParaRPr lang="en-US" sz="2400">
              <a:ea typeface="Calibri" pitchFamily="34" charset="0"/>
              <a:cs typeface="B Zar" pitchFamily="2" charset="-78"/>
            </a:endParaRPr>
          </a:p>
          <a:p>
            <a:pPr algn="r" rtl="1"/>
            <a:r>
              <a:rPr lang="ar-SA" sz="2400">
                <a:ea typeface="Calibri" pitchFamily="34" charset="0"/>
                <a:cs typeface="B Zar" pitchFamily="2" charset="-78"/>
              </a:rPr>
              <a:t>كه در آن :</a:t>
            </a:r>
            <a:endParaRPr lang="en-US" sz="2400">
              <a:ea typeface="Calibri" pitchFamily="34" charset="0"/>
              <a:cs typeface="B Zar" pitchFamily="2" charset="-78"/>
            </a:endParaRPr>
          </a:p>
          <a:p>
            <a:pPr algn="r" rtl="1"/>
            <a:r>
              <a:rPr lang="en-US" sz="2400" i="1">
                <a:ea typeface="Calibri" pitchFamily="34" charset="0"/>
                <a:cs typeface="B Zar" pitchFamily="2" charset="-78"/>
              </a:rPr>
              <a:t>n</a:t>
            </a:r>
            <a:r>
              <a:rPr lang="en-US" sz="2400" i="1" baseline="-25000">
                <a:ea typeface="Calibri" pitchFamily="34" charset="0"/>
                <a:cs typeface="B Zar" pitchFamily="2" charset="-78"/>
              </a:rPr>
              <a:t>1</a:t>
            </a:r>
            <a:r>
              <a:rPr lang="ar-SA" sz="2400">
                <a:ea typeface="Calibri" pitchFamily="34" charset="0"/>
                <a:cs typeface="B Zar" pitchFamily="2" charset="-78"/>
              </a:rPr>
              <a:t>: دور تئوريك دوران پمپ (</a:t>
            </a:r>
            <a:r>
              <a:rPr lang="en-US" sz="2400" i="1">
                <a:ea typeface="Calibri" pitchFamily="34" charset="0"/>
                <a:cs typeface="B Zar" pitchFamily="2" charset="-78"/>
              </a:rPr>
              <a:t>rpm</a:t>
            </a:r>
            <a:r>
              <a:rPr lang="ar-SA" sz="2400">
                <a:ea typeface="Calibri" pitchFamily="34" charset="0"/>
                <a:cs typeface="B Zar" pitchFamily="2" charset="-78"/>
              </a:rPr>
              <a:t> )</a:t>
            </a:r>
            <a:endParaRPr lang="en-US" sz="2400">
              <a:ea typeface="Calibri" pitchFamily="34" charset="0"/>
              <a:cs typeface="B Zar" pitchFamily="2" charset="-78"/>
            </a:endParaRPr>
          </a:p>
          <a:p>
            <a:pPr algn="r" rtl="1"/>
            <a:r>
              <a:rPr lang="en-US" sz="2400" i="1">
                <a:ea typeface="Calibri" pitchFamily="34" charset="0"/>
                <a:cs typeface="B Zar" pitchFamily="2" charset="-78"/>
              </a:rPr>
              <a:t>n</a:t>
            </a:r>
            <a:r>
              <a:rPr lang="en-US" sz="2400" i="1" baseline="-25000">
                <a:ea typeface="Calibri" pitchFamily="34" charset="0"/>
                <a:cs typeface="B Zar" pitchFamily="2" charset="-78"/>
              </a:rPr>
              <a:t>2</a:t>
            </a:r>
            <a:r>
              <a:rPr lang="en-US" sz="2400" baseline="-25000">
                <a:ea typeface="Calibri" pitchFamily="34" charset="0"/>
                <a:cs typeface="B Zar" pitchFamily="2" charset="-78"/>
              </a:rPr>
              <a:t> </a:t>
            </a:r>
            <a:r>
              <a:rPr lang="ar-SA" sz="2400">
                <a:ea typeface="Calibri" pitchFamily="34" charset="0"/>
                <a:cs typeface="B Zar" pitchFamily="2" charset="-78"/>
              </a:rPr>
              <a:t>: دور كاري (</a:t>
            </a:r>
            <a:r>
              <a:rPr lang="en-US" sz="2400" i="1">
                <a:ea typeface="Calibri" pitchFamily="34" charset="0"/>
                <a:cs typeface="B Zar" pitchFamily="2" charset="-78"/>
              </a:rPr>
              <a:t> rpm</a:t>
            </a:r>
            <a:r>
              <a:rPr lang="ar-SA" sz="2400">
                <a:ea typeface="Calibri" pitchFamily="34" charset="0"/>
                <a:cs typeface="B Zar" pitchFamily="2" charset="-78"/>
              </a:rPr>
              <a:t>)</a:t>
            </a:r>
            <a:endParaRPr lang="en-US" sz="2400">
              <a:ea typeface="Calibri" pitchFamily="34" charset="0"/>
              <a:cs typeface="B Zar" pitchFamily="2" charset="-78"/>
            </a:endParaRPr>
          </a:p>
          <a:p>
            <a:pPr algn="r" rtl="1"/>
            <a:r>
              <a:rPr lang="en-US" sz="2400" i="1">
                <a:ea typeface="Calibri" pitchFamily="34" charset="0"/>
                <a:cs typeface="B Zar" pitchFamily="2" charset="-78"/>
              </a:rPr>
              <a:t> </a:t>
            </a:r>
            <a:r>
              <a:rPr lang="ar-SA" sz="2400">
                <a:ea typeface="Calibri" pitchFamily="34" charset="0"/>
                <a:cs typeface="B Zar" pitchFamily="2" charset="-78"/>
              </a:rPr>
              <a:t>: دبي پمپ در دور تئوريك ( </a:t>
            </a:r>
            <a:r>
              <a:rPr lang="en-US" sz="2400" i="1">
                <a:ea typeface="Calibri" pitchFamily="34" charset="0"/>
                <a:cs typeface="B Zar" pitchFamily="2" charset="-78"/>
              </a:rPr>
              <a:t>lit/min</a:t>
            </a:r>
            <a:r>
              <a:rPr lang="ar-SA" sz="2400">
                <a:ea typeface="Calibri" pitchFamily="34" charset="0"/>
                <a:cs typeface="B Zar" pitchFamily="2" charset="-78"/>
              </a:rPr>
              <a:t> )</a:t>
            </a:r>
            <a:endParaRPr lang="en-US" sz="2400">
              <a:ea typeface="Calibri" pitchFamily="34" charset="0"/>
              <a:cs typeface="B Zar" pitchFamily="2" charset="-78"/>
            </a:endParaRPr>
          </a:p>
          <a:p>
            <a:pPr algn="r" rtl="1"/>
            <a:r>
              <a:rPr lang="en-US" sz="2400" i="1">
                <a:ea typeface="Calibri" pitchFamily="34" charset="0"/>
                <a:cs typeface="B Zar" pitchFamily="2" charset="-78"/>
              </a:rPr>
              <a:t> </a:t>
            </a:r>
            <a:r>
              <a:rPr lang="ar-SA" sz="2400">
                <a:ea typeface="Calibri" pitchFamily="34" charset="0"/>
                <a:cs typeface="B Zar" pitchFamily="2" charset="-78"/>
              </a:rPr>
              <a:t>: دبي پمپ در دور كاري ( </a:t>
            </a:r>
            <a:r>
              <a:rPr lang="en-US" sz="2400" i="1">
                <a:ea typeface="Calibri" pitchFamily="34" charset="0"/>
                <a:cs typeface="B Zar" pitchFamily="2" charset="-78"/>
              </a:rPr>
              <a:t>lit/min</a:t>
            </a:r>
            <a:r>
              <a:rPr lang="ar-SA" sz="2400">
                <a:ea typeface="Calibri" pitchFamily="34" charset="0"/>
                <a:cs typeface="B Zar" pitchFamily="2" charset="-78"/>
              </a:rPr>
              <a:t> )</a:t>
            </a:r>
            <a:endParaRPr lang="en-US" sz="2400">
              <a:ea typeface="Calibri" pitchFamily="34" charset="0"/>
              <a:cs typeface="B Zar" pitchFamily="2" charset="-78"/>
            </a:endParaRPr>
          </a:p>
        </p:txBody>
      </p:sp>
      <p:sp>
        <p:nvSpPr>
          <p:cNvPr id="4100" name="Rectangle 4"/>
          <p:cNvSpPr>
            <a:spLocks noChangeArrowheads="1"/>
          </p:cNvSpPr>
          <p:nvPr/>
        </p:nvSpPr>
        <p:spPr bwMode="auto">
          <a:xfrm>
            <a:off x="4935538" y="0"/>
            <a:ext cx="4208462" cy="523875"/>
          </a:xfrm>
          <a:prstGeom prst="rect">
            <a:avLst/>
          </a:prstGeom>
          <a:noFill/>
          <a:ln w="9525">
            <a:noFill/>
            <a:miter lim="800000"/>
            <a:headEnd/>
            <a:tailEnd/>
          </a:ln>
        </p:spPr>
        <p:txBody>
          <a:bodyPr wrap="none" anchor="ctr">
            <a:spAutoFit/>
          </a:bodyPr>
          <a:lstStyle/>
          <a:p>
            <a:pPr algn="r" rtl="1"/>
            <a:r>
              <a:rPr lang="ar-SA" sz="2800" b="1" u="sng">
                <a:solidFill>
                  <a:srgbClr val="FFC000"/>
                </a:solidFill>
                <a:latin typeface="Times New Roman" pitchFamily="18" charset="0"/>
                <a:ea typeface="Calibri" pitchFamily="34" charset="0"/>
                <a:cs typeface="B Zar" pitchFamily="2" charset="-78"/>
              </a:rPr>
              <a:t>نحوه انتخاب پمپهاي هيدروليك</a:t>
            </a:r>
            <a:endParaRPr lang="ar-SA" sz="2800" u="sng">
              <a:solidFill>
                <a:srgbClr val="FFC000"/>
              </a:solidFill>
              <a:latin typeface="Arial" pitchFamily="34" charset="0"/>
              <a:ea typeface="Calibri" pitchFamily="34" charset="0"/>
              <a:cs typeface="B Zar" pitchFamily="2" charset="-78"/>
            </a:endParaRPr>
          </a:p>
        </p:txBody>
      </p:sp>
      <p:sp>
        <p:nvSpPr>
          <p:cNvPr id="410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fa-IR"/>
          </a:p>
        </p:txBody>
      </p:sp>
      <p:graphicFrame>
        <p:nvGraphicFramePr>
          <p:cNvPr id="4098" name="Object 1"/>
          <p:cNvGraphicFramePr>
            <a:graphicFrameLocks noChangeAspect="1"/>
          </p:cNvGraphicFramePr>
          <p:nvPr/>
        </p:nvGraphicFramePr>
        <p:xfrm>
          <a:off x="457200" y="685800"/>
          <a:ext cx="2754313" cy="1447800"/>
        </p:xfrm>
        <a:graphic>
          <a:graphicData uri="http://schemas.openxmlformats.org/presentationml/2006/ole">
            <p:oleObj spid="_x0000_s4098" name="Equation" r:id="rId3" imgW="863225" imgH="457002" progId="Equation.3">
              <p:embed/>
            </p:oleObj>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TotalTime>
  <Words>5631</Words>
  <Application>Microsoft Office PowerPoint</Application>
  <PresentationFormat>On-screen Show (4:3)</PresentationFormat>
  <Paragraphs>384</Paragraphs>
  <Slides>287</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287</vt:i4>
      </vt:variant>
    </vt:vector>
  </HeadingPairs>
  <TitlesOfParts>
    <vt:vector size="289" baseType="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پمپ های هیدرولیکی</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3- روتسRoots Pumps    </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 </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انواع شیرهای قطع و وصل  off –on valve        </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شیر اطمینان پیلوت دار(pilot –operated relief valve)</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مقایسه شیر کاهنده فشار با شیر های اطمینان </vt:lpstr>
      <vt:lpstr>Slide 201</vt:lpstr>
      <vt:lpstr>Slide 202</vt:lpstr>
      <vt:lpstr>Slide 203</vt:lpstr>
      <vt:lpstr>Slide 204</vt:lpstr>
      <vt:lpstr>Slide 205</vt:lpstr>
      <vt:lpstr>Slide 206</vt:lpstr>
      <vt:lpstr> یک مدار کاربردی برای شیر کاهنده فشار دو راهه</vt:lpstr>
      <vt:lpstr> یک مدار کاربردی برای شیر کاهنده فشار دو و سه راهه</vt:lpstr>
      <vt:lpstr> یک مدار کاربردی برای شیر کاهنده فشار دو و سه راهه</vt:lpstr>
      <vt:lpstr>Slide 210</vt:lpstr>
      <vt:lpstr>Slide 211</vt:lpstr>
      <vt:lpstr> یک مدار کاربردی برای شیر کاهنده فشار دو و سه راهه</vt:lpstr>
      <vt:lpstr>Slide 213</vt:lpstr>
      <vt:lpstr>عیوب شیر کاهنده فشار</vt:lpstr>
      <vt:lpstr>شیرهای تخلیه فشار (Unloading Valves ) </vt:lpstr>
      <vt:lpstr>Slide 216</vt:lpstr>
      <vt:lpstr>یک مدار کاربردی از شیر تخلیه فشار </vt:lpstr>
      <vt:lpstr>Slide 218</vt:lpstr>
      <vt:lpstr>Slide 219</vt:lpstr>
      <vt:lpstr>مقایسه شیر توالی با شیر های اطمینان </vt:lpstr>
      <vt:lpstr>یک مدار کاربردی از شیر توالی </vt:lpstr>
      <vt:lpstr>Slide 222</vt:lpstr>
      <vt:lpstr>Slide 223</vt:lpstr>
      <vt:lpstr>Slide 224</vt:lpstr>
      <vt:lpstr>تمرین</vt:lpstr>
      <vt:lpstr>Slide 226</vt:lpstr>
      <vt:lpstr>شیرهای خنثی کننده وزن     (Counterbalance Valves ) </vt:lpstr>
      <vt:lpstr>Slide 228</vt:lpstr>
      <vt:lpstr>Slide 229</vt:lpstr>
      <vt:lpstr>Slide 230</vt:lpstr>
      <vt:lpstr>Slide 231</vt:lpstr>
      <vt:lpstr>Slide 232</vt:lpstr>
      <vt:lpstr>Slide 233</vt:lpstr>
      <vt:lpstr>شیر کنترل دبی یک راهه</vt:lpstr>
      <vt:lpstr>شیر کنترل دبی مستقل از فشار</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عملگرها</vt:lpstr>
      <vt:lpstr>Slide 256</vt:lpstr>
      <vt:lpstr>کاراندازهای خطی (سیلندر های هیدرولیکی) </vt:lpstr>
      <vt:lpstr>Slide 258</vt:lpstr>
      <vt:lpstr>Slide 259</vt:lpstr>
      <vt:lpstr>Slide 260</vt:lpstr>
      <vt:lpstr>Slide 261</vt:lpstr>
      <vt:lpstr>Slide 262</vt:lpstr>
      <vt:lpstr>Slide 263</vt:lpstr>
      <vt:lpstr>Slide 264</vt:lpstr>
      <vt:lpstr>Slide 265</vt:lpstr>
      <vt:lpstr>فرمولهاي محاسباتي مربوط به سيلندرها </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کار انداز دورانی</vt:lpstr>
      <vt:lpstr>Slide 284</vt:lpstr>
      <vt:lpstr>Slide 285</vt:lpstr>
      <vt:lpstr>Slide 286</vt:lpstr>
      <vt:lpstr>Slide 287</vt:lpstr>
    </vt:vector>
  </TitlesOfParts>
  <Company>kss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25</cp:revision>
  <dcterms:created xsi:type="dcterms:W3CDTF">2018-03-12T09:54:49Z</dcterms:created>
  <dcterms:modified xsi:type="dcterms:W3CDTF">2018-05-27T09:21:54Z</dcterms:modified>
</cp:coreProperties>
</file>